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7.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8.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9.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0.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2" r:id="rId5"/>
    <p:sldMasterId id="2147484331" r:id="rId6"/>
    <p:sldMasterId id="2147484363" r:id="rId7"/>
    <p:sldMasterId id="2147484427" r:id="rId8"/>
    <p:sldMasterId id="2147484452" r:id="rId9"/>
    <p:sldMasterId id="2147484499" r:id="rId10"/>
    <p:sldMasterId id="2147484597" r:id="rId11"/>
    <p:sldMasterId id="2147484612" r:id="rId12"/>
    <p:sldMasterId id="2147484647" r:id="rId13"/>
    <p:sldMasterId id="2147484683" r:id="rId14"/>
    <p:sldMasterId id="2147484705" r:id="rId15"/>
  </p:sldMasterIdLst>
  <p:notesMasterIdLst>
    <p:notesMasterId r:id="rId33"/>
  </p:notesMasterIdLst>
  <p:handoutMasterIdLst>
    <p:handoutMasterId r:id="rId34"/>
  </p:handoutMasterIdLst>
  <p:sldIdLst>
    <p:sldId id="1387" r:id="rId16"/>
    <p:sldId id="1493" r:id="rId17"/>
    <p:sldId id="1469" r:id="rId18"/>
    <p:sldId id="1450" r:id="rId19"/>
    <p:sldId id="1475" r:id="rId20"/>
    <p:sldId id="1476" r:id="rId21"/>
    <p:sldId id="1401" r:id="rId22"/>
    <p:sldId id="1513" r:id="rId23"/>
    <p:sldId id="1512" r:id="rId24"/>
    <p:sldId id="1515" r:id="rId25"/>
    <p:sldId id="1516" r:id="rId26"/>
    <p:sldId id="1517" r:id="rId27"/>
    <p:sldId id="1518" r:id="rId28"/>
    <p:sldId id="1519" r:id="rId29"/>
    <p:sldId id="1520" r:id="rId30"/>
    <p:sldId id="1521" r:id="rId31"/>
    <p:sldId id="1432"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80A"/>
    <a:srgbClr val="0072C6"/>
    <a:srgbClr val="111111"/>
    <a:srgbClr val="000000"/>
    <a:srgbClr val="FFFFFF"/>
    <a:srgbClr val="525252"/>
    <a:srgbClr val="EAEAEA"/>
    <a:srgbClr val="E81123"/>
    <a:srgbClr val="0078D7"/>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62" autoAdjust="0"/>
    <p:restoredTop sz="95292" autoAdjust="0"/>
  </p:normalViewPr>
  <p:slideViewPr>
    <p:cSldViewPr snapToGrid="0">
      <p:cViewPr varScale="1">
        <p:scale>
          <a:sx n="81" d="100"/>
          <a:sy n="81" d="100"/>
        </p:scale>
        <p:origin x="132" y="57"/>
      </p:cViewPr>
      <p:guideLst/>
    </p:cSldViewPr>
  </p:slideViewPr>
  <p:outlineViewPr>
    <p:cViewPr>
      <p:scale>
        <a:sx n="33" d="100"/>
        <a:sy n="33" d="100"/>
      </p:scale>
      <p:origin x="0" y="-5972"/>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varScale="1">
        <p:scale>
          <a:sx n="51" d="100"/>
          <a:sy n="51" d="100"/>
        </p:scale>
        <p:origin x="20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12/18/2016 8:46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12/18/2016 8:27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12/18/2016 8:27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9481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club –</a:t>
            </a:r>
            <a:r>
              <a:rPr lang="en-US" baseline="0" dirty="0"/>
              <a:t> </a:t>
            </a:r>
            <a:r>
              <a:rPr lang="en-US" baseline="0" dirty="0" err="1"/>
              <a:t>intellitrace</a:t>
            </a:r>
            <a:r>
              <a:rPr lang="en-US" baseline="0" dirty="0"/>
              <a:t> – works on anything </a:t>
            </a:r>
            <a:r>
              <a:rPr lang="en-US" baseline="0" dirty="0" err="1"/>
              <a:t>.net</a:t>
            </a:r>
            <a:endParaRPr lang="en-US" baseline="0" dirty="0"/>
          </a:p>
          <a:p>
            <a:r>
              <a:rPr lang="en-US" baseline="0" dirty="0"/>
              <a:t>Taxation – </a:t>
            </a:r>
            <a:r>
              <a:rPr lang="en-US" baseline="0" dirty="0" err="1"/>
              <a:t>intellitest</a:t>
            </a:r>
            <a:r>
              <a:rPr lang="en-US" baseline="0" dirty="0"/>
              <a:t> and code maps</a:t>
            </a:r>
            <a:endParaRPr lang="en-US" dirty="0"/>
          </a:p>
          <a:p>
            <a:endParaRPr lang="en-US" dirty="0"/>
          </a:p>
          <a:p>
            <a:r>
              <a:rPr lang="en-US" dirty="0"/>
              <a:t>Sonar </a:t>
            </a:r>
            <a:r>
              <a:rPr lang="en-US" dirty="0" err="1"/>
              <a:t>qube</a:t>
            </a:r>
            <a:r>
              <a:rPr lang="en-US" baseline="0" dirty="0"/>
              <a:t> – </a:t>
            </a:r>
            <a:r>
              <a:rPr lang="en-US" baseline="0" dirty="0" err="1"/>
              <a:t>vstsdemo</a:t>
            </a:r>
            <a:r>
              <a:rPr lang="en-US" baseline="0" dirty="0"/>
              <a:t> – my shuttle 2 – </a:t>
            </a:r>
            <a:r>
              <a:rPr lang="en-US" baseline="0" dirty="0" err="1"/>
              <a:t>myshuttle</a:t>
            </a:r>
            <a:r>
              <a:rPr lang="en-US" baseline="0" dirty="0"/>
              <a:t> ci</a:t>
            </a:r>
          </a:p>
          <a:p>
            <a:r>
              <a:rPr lang="en-US" dirty="0"/>
              <a:t>https://sonarqube.com/, click rules</a:t>
            </a:r>
          </a:p>
          <a:p>
            <a:endParaRPr lang="en-US" dirty="0"/>
          </a:p>
          <a:p>
            <a:r>
              <a:rPr lang="en-US" dirty="0"/>
              <a:t>Package</a:t>
            </a:r>
            <a:r>
              <a:rPr lang="en-US" baseline="0" dirty="0"/>
              <a:t> manager – parts unlimited – build – surreal engine – show feeds</a:t>
            </a:r>
          </a:p>
          <a:p>
            <a:r>
              <a:rPr lang="en-US" baseline="0" dirty="0"/>
              <a:t>Continuous integration – click on </a:t>
            </a:r>
            <a:r>
              <a:rPr lang="en-US" baseline="0" dirty="0" err="1"/>
              <a:t>triggersin</a:t>
            </a:r>
            <a:r>
              <a:rPr lang="en-US" baseline="0" dirty="0"/>
              <a:t> a build</a:t>
            </a:r>
          </a:p>
          <a:p>
            <a:endParaRPr lang="en-US" baseline="0" dirty="0"/>
          </a:p>
          <a:p>
            <a:r>
              <a:rPr lang="en-US" baseline="0" dirty="0"/>
              <a:t>Continuous deployment – parts unlimited</a:t>
            </a:r>
          </a:p>
          <a:p>
            <a:r>
              <a:rPr lang="en-US" baseline="0" dirty="0"/>
              <a:t>http://partsunlimited.azurewebsites.net/</a:t>
            </a:r>
          </a:p>
          <a:p>
            <a:r>
              <a:rPr lang="en-US" baseline="0" dirty="0"/>
              <a:t>Show deployment slots</a:t>
            </a:r>
          </a:p>
          <a:p>
            <a:r>
              <a:rPr lang="en-US" baseline="0" dirty="0" err="1"/>
              <a:t>Azurejut</a:t>
            </a:r>
            <a:r>
              <a:rPr lang="en-US" baseline="0" dirty="0"/>
              <a:t> – </a:t>
            </a:r>
            <a:r>
              <a:rPr lang="en-US" baseline="0" dirty="0" err="1"/>
              <a:t>dupont</a:t>
            </a:r>
            <a:r>
              <a:rPr lang="en-US" baseline="0" dirty="0"/>
              <a:t> welcome - </a:t>
            </a:r>
          </a:p>
          <a:p>
            <a:endParaRPr lang="en-US" baseline="0" dirty="0"/>
          </a:p>
          <a:p>
            <a:r>
              <a:rPr lang="en-US" baseline="0" dirty="0"/>
              <a:t>Release – show Aramark </a:t>
            </a:r>
            <a:r>
              <a:rPr lang="en-US" baseline="0" dirty="0" err="1"/>
              <a:t>azurejt</a:t>
            </a:r>
            <a:endParaRPr lang="en-US" baseline="0" dirty="0"/>
          </a:p>
          <a:p>
            <a:endParaRPr lang="en-US" baseline="0" dirty="0"/>
          </a:p>
          <a:p>
            <a:r>
              <a:rPr lang="en-US" baseline="0" dirty="0"/>
              <a:t>IAC – show </a:t>
            </a:r>
            <a:r>
              <a:rPr lang="en-US" baseline="0" dirty="0" err="1"/>
              <a:t>github</a:t>
            </a:r>
            <a:r>
              <a:rPr lang="en-US" baseline="0" dirty="0"/>
              <a:t> repo</a:t>
            </a:r>
          </a:p>
          <a:p>
            <a:r>
              <a:rPr lang="en-US" baseline="0" dirty="0"/>
              <a:t>Show create a new resource</a:t>
            </a:r>
          </a:p>
          <a:p>
            <a:r>
              <a:rPr lang="en-US" baseline="0" dirty="0"/>
              <a:t>https://github.com/Azure/azure-quickstart-templates</a:t>
            </a:r>
          </a:p>
          <a:p>
            <a:endParaRPr lang="en-US" baseline="0" dirty="0"/>
          </a:p>
          <a:p>
            <a:r>
              <a:rPr lang="en-US" baseline="0" dirty="0"/>
              <a:t>Dev test labs – </a:t>
            </a:r>
            <a:r>
              <a:rPr lang="en-US" baseline="0" dirty="0" err="1"/>
              <a:t>en</a:t>
            </a:r>
            <a:r>
              <a:rPr lang="en-US" baseline="0" dirty="0"/>
              <a:t> portal</a:t>
            </a:r>
          </a:p>
          <a:p>
            <a:endParaRPr lang="en-US" baseline="0" dirty="0"/>
          </a:p>
          <a:p>
            <a:r>
              <a:rPr lang="en-US" baseline="0" dirty="0"/>
              <a:t>Monitor and </a:t>
            </a:r>
            <a:r>
              <a:rPr lang="en-US" baseline="0" dirty="0" err="1"/>
              <a:t>analytiz</a:t>
            </a:r>
            <a:r>
              <a:rPr lang="en-US" baseline="0" dirty="0"/>
              <a:t> – so java portal or </a:t>
            </a:r>
            <a:r>
              <a:rPr lang="en-US" baseline="0" dirty="0" err="1"/>
              <a:t>farkacam</a:t>
            </a:r>
            <a:r>
              <a:rPr lang="en-US" baseline="0" dirty="0"/>
              <a:t> on my portal</a:t>
            </a:r>
            <a:endParaRPr lang="en-US" dirty="0"/>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12/18/2016 8:27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497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Whether you are in production or development Application Insights for Visual Studio Online offers a set of developer services to give you actionable insight into the availability, performance and usage of your applications.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spc="31" dirty="0">
                <a:solidFill>
                  <a:prstClr val="white"/>
                </a:solidFill>
                <a:cs typeface="Segoe UI" pitchFamily="34" charset="0"/>
              </a:rPr>
              <a:t>Get a 360° view of</a:t>
            </a:r>
            <a:r>
              <a:rPr lang="en-US" sz="900" dirty="0">
                <a:solidFill>
                  <a:prstClr val="white"/>
                </a:solidFill>
                <a:cs typeface="Segoe UI" pitchFamily="34" charset="0"/>
              </a:rPr>
              <a:t> </a:t>
            </a:r>
            <a:r>
              <a:rPr lang="en-US" sz="900" spc="-31" dirty="0">
                <a:solidFill>
                  <a:prstClr val="white"/>
                </a:solidFill>
                <a:cs typeface="Segoe UI" pitchFamily="34" charset="0"/>
              </a:rPr>
              <a:t>your application that includes availability and</a:t>
            </a:r>
            <a:r>
              <a:rPr lang="en-US" sz="900" dirty="0">
                <a:solidFill>
                  <a:prstClr val="white"/>
                </a:solidFill>
                <a:cs typeface="Segoe UI" pitchFamily="34" charset="0"/>
              </a:rPr>
              <a:t> performance as well as user behavior</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prstClr val="white"/>
                </a:solidFill>
                <a:cs typeface="Segoe UI" pitchFamily="34" charset="0"/>
              </a:rPr>
              <a:t>Use a powerful, easy-</a:t>
            </a:r>
            <a:r>
              <a:rPr lang="en-US" sz="900" spc="41" dirty="0">
                <a:solidFill>
                  <a:prstClr val="white"/>
                </a:solidFill>
                <a:cs typeface="Segoe UI" pitchFamily="34" charset="0"/>
              </a:rPr>
              <a:t>to-use experience to</a:t>
            </a:r>
            <a:r>
              <a:rPr lang="en-US" sz="900" dirty="0">
                <a:solidFill>
                  <a:prstClr val="white"/>
                </a:solidFill>
                <a:cs typeface="Segoe UI" pitchFamily="34" charset="0"/>
              </a:rPr>
              <a:t> track and improve the </a:t>
            </a:r>
            <a:r>
              <a:rPr lang="en-US" sz="900" spc="-71" dirty="0">
                <a:solidFill>
                  <a:prstClr val="white"/>
                </a:solidFill>
                <a:cs typeface="Segoe UI" pitchFamily="34" charset="0"/>
              </a:rPr>
              <a:t>availability, performance,</a:t>
            </a:r>
            <a:r>
              <a:rPr lang="en-US" sz="900" dirty="0">
                <a:solidFill>
                  <a:prstClr val="white"/>
                </a:solidFill>
                <a:cs typeface="Segoe UI" pitchFamily="34" charset="0"/>
              </a:rPr>
              <a:t> </a:t>
            </a:r>
            <a:r>
              <a:rPr lang="en-US" sz="900" spc="-41" dirty="0">
                <a:solidFill>
                  <a:prstClr val="white"/>
                </a:solidFill>
                <a:cs typeface="Segoe UI" pitchFamily="34" charset="0"/>
              </a:rPr>
              <a:t>and success of your app</a:t>
            </a:r>
            <a:endParaRPr lang="en-US" sz="900" spc="-41" dirty="0">
              <a:gradFill>
                <a:gsLst>
                  <a:gs pos="75182">
                    <a:srgbClr val="FFFFFF"/>
                  </a:gs>
                  <a:gs pos="50000">
                    <a:srgbClr val="FFFFFF"/>
                  </a:gs>
                </a:gsLst>
                <a:lin ang="5400000" scaled="0"/>
              </a:gradFill>
            </a:endParaRP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spc="51" dirty="0">
                <a:solidFill>
                  <a:prstClr val="white"/>
                </a:solidFill>
                <a:cs typeface="Segoe UI" pitchFamily="34" charset="0"/>
              </a:rPr>
              <a:t>Explore and analyze</a:t>
            </a:r>
            <a:r>
              <a:rPr lang="en-US" sz="900" dirty="0">
                <a:solidFill>
                  <a:prstClr val="white"/>
                </a:solidFill>
                <a:cs typeface="Segoe UI" pitchFamily="34" charset="0"/>
              </a:rPr>
              <a:t> across dimensions so </a:t>
            </a:r>
            <a:r>
              <a:rPr lang="en-US" sz="900" spc="-61" dirty="0">
                <a:solidFill>
                  <a:prstClr val="white"/>
                </a:solidFill>
                <a:cs typeface="Segoe UI" pitchFamily="34" charset="0"/>
              </a:rPr>
              <a:t>you can make informed </a:t>
            </a:r>
            <a:r>
              <a:rPr lang="en-US" sz="900" spc="31" dirty="0">
                <a:solidFill>
                  <a:prstClr val="white"/>
                </a:solidFill>
                <a:cs typeface="Segoe UI" pitchFamily="34" charset="0"/>
              </a:rPr>
              <a:t>decisions about your</a:t>
            </a:r>
            <a:r>
              <a:rPr lang="en-US" sz="900" dirty="0">
                <a:solidFill>
                  <a:prstClr val="white"/>
                </a:solidFill>
                <a:cs typeface="Segoe UI" pitchFamily="34" charset="0"/>
              </a:rPr>
              <a:t> </a:t>
            </a:r>
            <a:r>
              <a:rPr lang="en-US" sz="900" spc="-61" dirty="0">
                <a:solidFill>
                  <a:prstClr val="white"/>
                </a:solidFill>
                <a:cs typeface="Segoe UI" pitchFamily="34" charset="0"/>
              </a:rPr>
              <a:t>product’s future</a:t>
            </a:r>
            <a:endParaRPr lang="en-US" sz="900" spc="-61" dirty="0">
              <a:gradFill>
                <a:gsLst>
                  <a:gs pos="75182">
                    <a:srgbClr val="FFFFFF"/>
                  </a:gs>
                  <a:gs pos="50000">
                    <a:srgbClr val="FFFFFF"/>
                  </a:gs>
                </a:gsLst>
                <a:lin ang="5400000" scaled="0"/>
              </a:gradFill>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12/18/2016 8:52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3061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12/18/2016 8:52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5226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3402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12/18/2016 8:27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335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dirty="0"/>
              <a:t>Mobile development - </a:t>
            </a:r>
            <a:r>
              <a:rPr lang="en-US" dirty="0" err="1"/>
              <a:t>pokemon</a:t>
            </a:r>
            <a:endParaRPr lang="en-US" dirty="0"/>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a:p>
            <a:endParaRPr lang="en-US" b="1" u="sng" dirty="0"/>
          </a:p>
          <a:p>
            <a:endParaRPr lang="en-US" b="1" u="sng" dirty="0"/>
          </a:p>
          <a:p>
            <a:endParaRPr lang="en-US" b="1" u="sng" dirty="0"/>
          </a:p>
          <a:p>
            <a:r>
              <a:rPr lang="en-US" b="1" u="sng" dirty="0"/>
              <a:t>Talking Points</a:t>
            </a:r>
            <a:endParaRPr lang="en-US" b="0" u="none" dirty="0"/>
          </a:p>
          <a:p>
            <a:pPr marL="171450" indent="-171450">
              <a:buFont typeface="Arial" panose="020B0604020202020204" pitchFamily="34" charset="0"/>
              <a:buChar char="•"/>
            </a:pPr>
            <a:r>
              <a:rPr lang="en-US" b="0" u="none" dirty="0"/>
              <a:t>With the increase</a:t>
            </a:r>
            <a:r>
              <a:rPr lang="en-US" b="0" u="none" baseline="0" dirty="0"/>
              <a:t> and diversity of devices there is an opportunity for developers to reach users where they are.</a:t>
            </a:r>
          </a:p>
          <a:p>
            <a:pPr marL="171450" indent="-171450">
              <a:buFont typeface="Arial" panose="020B0604020202020204" pitchFamily="34" charset="0"/>
              <a:buChar char="•"/>
            </a:pPr>
            <a:r>
              <a:rPr lang="en-US" b="0" u="none" baseline="0" dirty="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080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12/18/2016 8:27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7269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Microsoft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Solution</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provides a comprehensive set of software, cloud services, and other essential resources that help you deliver higher-quality software faster with less risk.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This solution is focused on addressing the most pressing challenges of the modern application lifecycle:</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Increasing quality and availability of your solutions</a:t>
            </a: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186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DevOps is the union of people, process, and products to enable continuous delivery of value to our end users.”\\</a:t>
            </a:r>
          </a:p>
          <a:p>
            <a:pPr marL="0" indent="0">
              <a:buFontTx/>
              <a:buNone/>
            </a:pPr>
            <a:endParaRPr lang="en-US" dirty="0"/>
          </a:p>
          <a:p>
            <a:pPr marL="0" indent="0">
              <a:buFontTx/>
              <a:buNone/>
            </a:pPr>
            <a:r>
              <a:rPr lang="en-US" dirty="0"/>
              <a:t>Focus</a:t>
            </a:r>
            <a:r>
              <a:rPr lang="en-US" baseline="0" dirty="0"/>
              <a:t> today, from me, is process and products.  Will focus on the how.  The people is you.  Be the change you want to see.  </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12/18/2016 8:27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423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12/18/2016 8:27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87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12/18/2016 8:27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1740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12/18/2016 8:27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298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Change / 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Load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Avaialability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Capactiy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De Provision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Self Service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Auotmated</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Recovery (roll back / roll forward)</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 / Technical Debt</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12/18/2016 8:27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14414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w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image" Target="../media/image35.pn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Master" Target="../slideMasters/slideMaster9.xml"/><Relationship Id="rId4" Type="http://schemas.openxmlformats.org/officeDocument/2006/relationships/image" Target="../media/image35.png"/></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4479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5059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4520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94012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7020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7892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39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695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6619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324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336195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2656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04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21871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960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742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16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790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599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75256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11887200" cy="1817451"/>
          </a:xfrm>
        </p:spPr>
        <p:txBody>
          <a:bodyPr>
            <a:spAutoFit/>
          </a:bodyPr>
          <a:lstStyle>
            <a:lvl1pPr marL="0" indent="0">
              <a:buNone/>
              <a:defRPr sz="3264" b="1">
                <a:solidFill>
                  <a:srgbClr val="151515"/>
                </a:solidFill>
              </a:defRPr>
            </a:lvl1pPr>
            <a:lvl2pPr marL="0" indent="0">
              <a:lnSpc>
                <a:spcPct val="100000"/>
              </a:lnSpc>
              <a:spcBef>
                <a:spcPts val="0"/>
              </a:spcBef>
              <a:buNone/>
              <a:defRPr sz="2040"/>
            </a:lvl2pPr>
            <a:lvl3pPr marL="176447" indent="-176447">
              <a:defRPr sz="1836"/>
            </a:lvl3pPr>
            <a:lvl4pPr marL="409552" indent="-176447">
              <a:defRPr sz="1632"/>
            </a:lvl4pPr>
            <a:lvl5pPr marL="642656" indent="-176447">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32677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87" y="994"/>
            <a:ext cx="6212471" cy="6992540"/>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585" tIns="2102226" rIns="182802" bIns="146241" numCol="1" rtlCol="0" anchor="t" anchorCtr="0" compatLnSpc="1">
            <a:prstTxWarp prst="textNoShape">
              <a:avLst/>
            </a:prstTxWarp>
          </a:bodyPr>
          <a:lstStyle/>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dirty="0">
              <a:solidFill>
                <a:srgbClr val="FFFFFF"/>
              </a:solidFill>
              <a:latin typeface="Segoe UI Light"/>
              <a:ea typeface="ＭＳ Ｐゴシック" charset="0"/>
            </a:endParaRPr>
          </a:p>
        </p:txBody>
      </p:sp>
      <p:sp>
        <p:nvSpPr>
          <p:cNvPr id="2" name="Title 1"/>
          <p:cNvSpPr>
            <a:spLocks noGrp="1"/>
          </p:cNvSpPr>
          <p:nvPr>
            <p:ph type="title"/>
          </p:nvPr>
        </p:nvSpPr>
        <p:spPr>
          <a:xfrm>
            <a:off x="274640" y="295279"/>
            <a:ext cx="5638905" cy="917575"/>
          </a:xfrm>
        </p:spPr>
        <p:txBody>
          <a:bodyPr/>
          <a:lstStyle>
            <a:lvl1pPr>
              <a:defRPr sz="4896">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230441"/>
            <a:ext cx="5638903" cy="1860351"/>
          </a:xfrm>
        </p:spPr>
        <p:txBody>
          <a:bodyPr wrap="square">
            <a:spAutoFit/>
          </a:bodyPr>
          <a:lstStyle>
            <a:lvl1pPr marL="0" indent="0">
              <a:lnSpc>
                <a:spcPct val="100000"/>
              </a:lnSpc>
              <a:spcBef>
                <a:spcPts val="612"/>
              </a:spcBef>
              <a:spcAft>
                <a:spcPts val="204"/>
              </a:spcAft>
              <a:buNone/>
              <a:defRPr sz="3264" b="1">
                <a:solidFill>
                  <a:schemeClr val="bg1"/>
                </a:solidFill>
              </a:defRPr>
            </a:lvl1pPr>
            <a:lvl2pPr marL="0" indent="0">
              <a:lnSpc>
                <a:spcPct val="90000"/>
              </a:lnSpc>
              <a:spcBef>
                <a:spcPts val="408"/>
              </a:spcBef>
              <a:spcAft>
                <a:spcPts val="612"/>
              </a:spcAft>
              <a:buNone/>
              <a:defRPr sz="1836" i="1">
                <a:solidFill>
                  <a:schemeClr val="bg1"/>
                </a:solidFill>
              </a:defRPr>
            </a:lvl2pPr>
            <a:lvl3pPr marL="176447" indent="-176447">
              <a:spcBef>
                <a:spcPts val="0"/>
              </a:spcBef>
              <a:spcAft>
                <a:spcPts val="204"/>
              </a:spcAft>
              <a:defRPr sz="1836">
                <a:solidFill>
                  <a:schemeClr val="bg1">
                    <a:lumMod val="85000"/>
                  </a:schemeClr>
                </a:solidFill>
              </a:defRPr>
            </a:lvl3pPr>
            <a:lvl4pPr marL="409552" indent="-176447">
              <a:spcBef>
                <a:spcPts val="0"/>
              </a:spcBef>
              <a:spcAft>
                <a:spcPts val="204"/>
              </a:spcAft>
              <a:defRPr sz="1632">
                <a:solidFill>
                  <a:schemeClr val="bg1">
                    <a:lumMod val="85000"/>
                  </a:schemeClr>
                </a:solidFill>
              </a:defRPr>
            </a:lvl4pPr>
            <a:lvl5pPr marL="642656" indent="-176447">
              <a:spcBef>
                <a:spcPts val="0"/>
              </a:spcBef>
              <a:spcAft>
                <a:spcPts val="204"/>
              </a:spcAft>
              <a:defRPr sz="1632">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2313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9" y="2031267"/>
            <a:ext cx="5261211"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9" y="2554944"/>
            <a:ext cx="5261211"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67"/>
            <a:ext cx="5287122"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9" y="6482890"/>
            <a:ext cx="2798207" cy="372394"/>
          </a:xfrm>
          <a:prstGeom prst="rect">
            <a:avLst/>
          </a:prstGeom>
        </p:spPr>
        <p:txBody>
          <a:bodyPr/>
          <a:lstStyle/>
          <a:p>
            <a:pPr defTabSz="932289"/>
            <a:fld id="{4020005D-344A-4C00-AA8A-5DF9EEE47552}" type="datetimeFigureOut">
              <a:rPr lang="en-US" smtClean="0">
                <a:solidFill>
                  <a:prstClr val="black">
                    <a:tint val="75000"/>
                  </a:prstClr>
                </a:solidFill>
              </a:rPr>
              <a:pPr defTabSz="932289"/>
              <a:t>12/18/2016</a:t>
            </a:fld>
            <a:endParaRPr lang="en-US">
              <a:solidFill>
                <a:prstClr val="black">
                  <a:tint val="75000"/>
                </a:prstClr>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pPr defTabSz="932289"/>
            <a:endParaRPr lang="en-US">
              <a:solidFill>
                <a:prstClr val="black">
                  <a:tint val="75000"/>
                </a:prstClr>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pPr defTabSz="932289"/>
            <a:fld id="{1BE94753-1794-4F6A-AB2C-BDB42C9E29B1}" type="slidenum">
              <a:rPr lang="en-US" smtClean="0">
                <a:solidFill>
                  <a:prstClr val="black">
                    <a:tint val="75000"/>
                  </a:prstClr>
                </a:solidFill>
              </a:rPr>
              <a:pPr defTabSz="932289"/>
              <a:t>‹#›</a:t>
            </a:fld>
            <a:endParaRPr lang="en-US">
              <a:solidFill>
                <a:prstClr val="black">
                  <a:tint val="75000"/>
                </a:prstClr>
              </a:solidFill>
            </a:endParaRPr>
          </a:p>
        </p:txBody>
      </p:sp>
    </p:spTree>
    <p:extLst>
      <p:ext uri="{BB962C8B-B14F-4D97-AF65-F5344CB8AC3E}">
        <p14:creationId xmlns:p14="http://schemas.microsoft.com/office/powerpoint/2010/main" val="14072277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294044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152314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white">
          <a:xfrm>
            <a:off x="479322" y="4900107"/>
            <a:ext cx="3270062"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1–4 February 2016</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1175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4846116" y="2125677"/>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4846116" y="2125663"/>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844464" y="4868877"/>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05646" y="479425"/>
            <a:ext cx="1273629" cy="274320"/>
          </a:xfrm>
          <a:prstGeom prst="rect">
            <a:avLst/>
          </a:prstGeom>
        </p:spPr>
      </p:pic>
    </p:spTree>
    <p:extLst>
      <p:ext uri="{BB962C8B-B14F-4D97-AF65-F5344CB8AC3E}">
        <p14:creationId xmlns:p14="http://schemas.microsoft.com/office/powerpoint/2010/main" val="107400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70219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627864"/>
          </a:xfrm>
        </p:spPr>
        <p:txBody>
          <a:bodyPr lIns="182880" tIns="146304" rIns="182880" bIns="146304"/>
          <a:lstStyle>
            <a:lvl1pPr marL="0" indent="0">
              <a:buNone/>
              <a:defRPr sz="24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20855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7721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2143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9125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2039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81444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730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03792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813697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70355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32331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6067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662535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20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4268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5865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3669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914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62571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609"/>
            <a:ext cx="3291840" cy="702695"/>
          </a:xfrm>
          <a:prstGeom prst="rect">
            <a:avLst/>
          </a:prstGeom>
        </p:spPr>
      </p:pic>
    </p:spTree>
    <p:extLst>
      <p:ext uri="{BB962C8B-B14F-4D97-AF65-F5344CB8AC3E}">
        <p14:creationId xmlns:p14="http://schemas.microsoft.com/office/powerpoint/2010/main" val="2954903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5496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30281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152709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580463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230404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94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232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48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1270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742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36479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4037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74858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095075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24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57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870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3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79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0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1961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7528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5380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93769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solidFill>
                  <a:srgbClr val="000000"/>
                </a:solidFill>
              </a:rPr>
              <a:pPr/>
              <a:t>12/18/2016</a:t>
            </a:fld>
            <a:endParaRPr lang="en-US">
              <a:solidFill>
                <a:srgbClr val="000000"/>
              </a:solidFill>
            </a:endParaRPr>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solidFill>
                <a:srgbClr val="000000"/>
              </a:solidFill>
            </a:endParaRPr>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417620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2353915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73447280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47608271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04293883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32922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3703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695106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13054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593423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2108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42476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4417153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78522463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1297905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47425844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36610849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815290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26228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31999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528947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42269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84453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75217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882290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569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68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4840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28215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5278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7546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21424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71929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4322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73552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159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998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153972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4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6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318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8927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30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76871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03151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pPr/>
              <a:t>12/18/2016</a:t>
            </a:fld>
            <a:endParaRPr lang="en-US"/>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6479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211163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95610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10536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83769105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135196635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7039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484856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875978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5616351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411092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9172867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559519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390891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27257170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3998295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9645135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8960988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64246711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5288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060162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81335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5" cy="6992703"/>
          </a:xfrm>
          <a:prstGeom prst="rect">
            <a:avLst/>
          </a:prstGeom>
          <a:solidFill>
            <a:srgbClr val="68217A"/>
          </a:solidFill>
        </p:spPr>
      </p:pic>
      <p:sp>
        <p:nvSpPr>
          <p:cNvPr id="5" name="Text Placeholder 4"/>
          <p:cNvSpPr>
            <a:spLocks noGrp="1"/>
          </p:cNvSpPr>
          <p:nvPr>
            <p:ph type="body" sz="quarter" idx="10"/>
          </p:nvPr>
        </p:nvSpPr>
        <p:spPr>
          <a:xfrm>
            <a:off x="531279" y="2942983"/>
            <a:ext cx="5683720" cy="3238011"/>
          </a:xfrm>
        </p:spPr>
        <p:txBody>
          <a:bodyPr/>
          <a:lstStyle>
            <a:lvl1pPr marL="0" indent="0">
              <a:buNone/>
              <a:defRPr sz="6119">
                <a:solidFill>
                  <a:schemeClr val="bg1"/>
                </a:solidFill>
              </a:defRPr>
            </a:lvl1pPr>
            <a:lvl2pPr marL="4858" indent="0">
              <a:spcBef>
                <a:spcPts val="918"/>
              </a:spcBef>
              <a:buNone/>
              <a:defRPr sz="2856">
                <a:solidFill>
                  <a:schemeClr val="accent3"/>
                </a:solidFill>
                <a:latin typeface="+mj-lt"/>
              </a:defRPr>
            </a:lvl2pPr>
            <a:lvl3pPr marL="4858" indent="0">
              <a:buNone/>
              <a:defRPr/>
            </a:lvl3pPr>
            <a:lvl4pPr marL="4858" indent="0">
              <a:buNone/>
              <a:defRPr/>
            </a:lvl4pPr>
            <a:lvl5pPr marL="4858"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8553683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1" name="Rectangle 10"/>
          <p:cNvSpPr/>
          <p:nvPr userDrawn="1"/>
        </p:nvSpPr>
        <p:spPr bwMode="auto">
          <a:xfrm>
            <a:off x="3109"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0" y="0"/>
            <a:ext cx="10356738" cy="6994525"/>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1" y="0"/>
            <a:ext cx="8954953" cy="6994525"/>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0" y="0"/>
            <a:ext cx="8457232" cy="6994525"/>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73616" y="2249369"/>
            <a:ext cx="8705446" cy="2486942"/>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9" y="3657934"/>
            <a:ext cx="7464044" cy="1078377"/>
          </a:xfrm>
          <a:noFill/>
        </p:spPr>
        <p:txBody>
          <a:bodyPr tIns="146300" bIns="146300">
            <a:noAutofit/>
          </a:bodyPr>
          <a:lstStyle>
            <a:lvl1pPr marL="0" indent="0">
              <a:spcBef>
                <a:spcPts val="0"/>
              </a:spcBef>
              <a:buNone/>
              <a:defRPr sz="2447">
                <a:solidFill>
                  <a:srgbClr val="FFFFFF"/>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729916" y="6494799"/>
            <a:ext cx="1330273" cy="291453"/>
          </a:xfrm>
          <a:prstGeom prst="rect">
            <a:avLst/>
          </a:prstGeom>
        </p:spPr>
      </p:pic>
    </p:spTree>
    <p:extLst>
      <p:ext uri="{BB962C8B-B14F-4D97-AF65-F5344CB8AC3E}">
        <p14:creationId xmlns:p14="http://schemas.microsoft.com/office/powerpoint/2010/main" val="1698734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ivider Slide 1_Not Animate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8" name="Freeform 17"/>
          <p:cNvSpPr>
            <a:spLocks/>
          </p:cNvSpPr>
          <p:nvPr userDrawn="1"/>
        </p:nvSpPr>
        <p:spPr bwMode="auto">
          <a:xfrm>
            <a:off x="5539690" y="-1"/>
            <a:ext cx="6896785" cy="6994527"/>
          </a:xfrm>
          <a:custGeom>
            <a:avLst/>
            <a:gdLst>
              <a:gd name="connsiteX0" fmla="*/ 1457721 w 6761209"/>
              <a:gd name="connsiteY0" fmla="*/ 0 h 6858002"/>
              <a:gd name="connsiteX1" fmla="*/ 6761209 w 6761209"/>
              <a:gd name="connsiteY1" fmla="*/ 0 h 6858002"/>
              <a:gd name="connsiteX2" fmla="*/ 6761209 w 6761209"/>
              <a:gd name="connsiteY2" fmla="*/ 6858002 h 6858002"/>
              <a:gd name="connsiteX3" fmla="*/ 0 w 676120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761209" h="6858002">
                <a:moveTo>
                  <a:pt x="1457721" y="0"/>
                </a:moveTo>
                <a:lnTo>
                  <a:pt x="6761209" y="0"/>
                </a:lnTo>
                <a:lnTo>
                  <a:pt x="6761209" y="6858002"/>
                </a:lnTo>
                <a:lnTo>
                  <a:pt x="0" y="6858002"/>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6951911" y="2508469"/>
            <a:ext cx="4586170" cy="1952471"/>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Click to edit title</a:t>
            </a:r>
          </a:p>
        </p:txBody>
      </p:sp>
      <p:sp>
        <p:nvSpPr>
          <p:cNvPr id="6" name="Text Placeholder 5"/>
          <p:cNvSpPr>
            <a:spLocks noGrp="1"/>
          </p:cNvSpPr>
          <p:nvPr>
            <p:ph type="body" sz="quarter" idx="13"/>
          </p:nvPr>
        </p:nvSpPr>
        <p:spPr>
          <a:xfrm>
            <a:off x="6951911" y="4453276"/>
            <a:ext cx="458617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12" name="Rectangle 11"/>
          <p:cNvSpPr/>
          <p:nvPr userDrawn="1"/>
        </p:nvSpPr>
        <p:spPr bwMode="auto">
          <a:xfrm>
            <a:off x="0"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232777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67622" y="3"/>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826708" y="4453276"/>
            <a:ext cx="914340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826390" y="3497261"/>
            <a:ext cx="9143719" cy="946413"/>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28809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63476" y="-1"/>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userDrawn="1">
            <p:ph type="body" sz="quarter" idx="13"/>
          </p:nvPr>
        </p:nvSpPr>
        <p:spPr>
          <a:xfrm>
            <a:off x="2826708" y="4453276"/>
            <a:ext cx="914340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826390" y="3497261"/>
            <a:ext cx="9143719" cy="946413"/>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485550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1" y="3"/>
            <a:ext cx="4219475" cy="6994526"/>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74321" y="292084"/>
            <a:ext cx="3093892" cy="2222437"/>
          </a:xfrm>
          <a:prstGeom prst="rect">
            <a:avLst/>
          </a:prstGeom>
        </p:spPr>
        <p:txBody>
          <a:bodyPr>
            <a:spAutoFit/>
          </a:bodyPr>
          <a:lstStyle>
            <a:lvl1pPr algn="l">
              <a:defRPr sz="4896">
                <a:solidFill>
                  <a:schemeClr val="bg1"/>
                </a:solidFill>
              </a:defRPr>
            </a:lvl1pPr>
          </a:lstStyle>
          <a:p>
            <a:r>
              <a:rPr lang="en-US" dirty="0"/>
              <a:t>Click to edit Master title style</a:t>
            </a:r>
          </a:p>
        </p:txBody>
      </p:sp>
      <p:sp>
        <p:nvSpPr>
          <p:cNvPr id="3" name="Content Placeholder 2"/>
          <p:cNvSpPr>
            <a:spLocks noGrp="1"/>
          </p:cNvSpPr>
          <p:nvPr>
            <p:ph sz="quarter" idx="16"/>
          </p:nvPr>
        </p:nvSpPr>
        <p:spPr>
          <a:xfrm>
            <a:off x="4219475" y="757740"/>
            <a:ext cx="7941714" cy="5479045"/>
          </a:xfrm>
        </p:spPr>
        <p:txBody>
          <a:bodyPr/>
          <a:lstStyle>
            <a:lvl1pPr marL="0" indent="0">
              <a:spcBef>
                <a:spcPts val="1224"/>
              </a:spcBef>
              <a:buNone/>
              <a:defRPr sz="3263"/>
            </a:lvl1pPr>
            <a:lvl2pPr marL="0" indent="0">
              <a:spcBef>
                <a:spcPts val="1224"/>
              </a:spcBef>
              <a:buNone/>
              <a:defRPr sz="2039"/>
            </a:lvl2pPr>
            <a:lvl3pPr marL="571218" indent="0">
              <a:buNone/>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7292935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74321" y="292084"/>
            <a:ext cx="2679343" cy="866374"/>
          </a:xfrm>
          <a:prstGeom prst="rect">
            <a:avLst/>
          </a:prstGeom>
        </p:spPr>
        <p:txBody>
          <a:bodyPr wrap="square">
            <a:spAutoFit/>
          </a:bodyPr>
          <a:lstStyle>
            <a:lvl1pPr algn="l">
              <a:defRPr sz="2448" spc="0">
                <a:solidFill>
                  <a:schemeClr val="bg1"/>
                </a:solidFill>
              </a:defRPr>
            </a:lvl1pPr>
          </a:lstStyle>
          <a:p>
            <a:r>
              <a:rPr lang="en-US" dirty="0"/>
              <a:t>Click to edit Master title style</a:t>
            </a:r>
          </a:p>
        </p:txBody>
      </p:sp>
      <p:sp>
        <p:nvSpPr>
          <p:cNvPr id="13" name="Content Placeholder 2"/>
          <p:cNvSpPr>
            <a:spLocks noGrp="1"/>
          </p:cNvSpPr>
          <p:nvPr>
            <p:ph sz="quarter" idx="16"/>
          </p:nvPr>
        </p:nvSpPr>
        <p:spPr>
          <a:xfrm>
            <a:off x="3108625" y="757740"/>
            <a:ext cx="9052564" cy="5479045"/>
          </a:xfrm>
        </p:spPr>
        <p:txBody>
          <a:bodyPr/>
          <a:lstStyle>
            <a:lvl1pPr marL="0" indent="0">
              <a:spcBef>
                <a:spcPts val="1224"/>
              </a:spcBef>
              <a:buNone/>
              <a:defRPr sz="2855"/>
            </a:lvl1pPr>
            <a:lvl2pPr marL="0" indent="0">
              <a:spcBef>
                <a:spcPts val="1224"/>
              </a:spcBef>
              <a:defRPr lang="en-US" sz="2039" kern="1200" dirty="0" smtClean="0">
                <a:solidFill>
                  <a:schemeClr val="tx2"/>
                </a:solidFill>
                <a:latin typeface="+mn-lt"/>
                <a:ea typeface="ＭＳ Ｐゴシック" charset="0"/>
                <a:cs typeface="+mn-cs"/>
              </a:defRPr>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93431033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6" name="Rectangle 5"/>
          <p:cNvSpPr/>
          <p:nvPr userDrawn="1"/>
        </p:nvSpPr>
        <p:spPr>
          <a:xfrm>
            <a:off x="2" y="5826715"/>
            <a:ext cx="1943200" cy="638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36" tIns="46618" rIns="93236" bIns="46618" rtlCol="0" anchor="t" anchorCtr="0">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err="1">
              <a:ln>
                <a:solidFill>
                  <a:srgbClr val="FFFFFF">
                    <a:alpha val="0"/>
                  </a:srgbClr>
                </a:solidFill>
              </a:ln>
              <a:solidFill>
                <a:srgbClr val="FFFFFF"/>
              </a:solidFill>
              <a:effectLst/>
              <a:uLnTx/>
              <a:uFillTx/>
              <a:latin typeface="Segoe UI"/>
              <a:ea typeface="+mn-ea"/>
              <a:cs typeface="+mn-cs"/>
            </a:endParaRPr>
          </a:p>
        </p:txBody>
      </p:sp>
      <p:sp>
        <p:nvSpPr>
          <p:cNvPr id="25" name="Text Placeholder 5"/>
          <p:cNvSpPr>
            <a:spLocks noGrp="1"/>
          </p:cNvSpPr>
          <p:nvPr>
            <p:ph type="body" sz="quarter" idx="13"/>
          </p:nvPr>
        </p:nvSpPr>
        <p:spPr>
          <a:xfrm>
            <a:off x="97586" y="5919275"/>
            <a:ext cx="1729023" cy="453517"/>
          </a:xfrm>
          <a:prstGeom prst="rect">
            <a:avLst/>
          </a:prstGeom>
        </p:spPr>
        <p:txBody>
          <a:bodyPr lIns="91440" tIns="91440" rIns="91440" bIns="91440" anchor="ctr" anchorCtr="0"/>
          <a:lstStyle>
            <a:lvl1pPr marL="0" indent="0">
              <a:buNone/>
              <a:defRPr lang="en-US" sz="1632" kern="1200" spc="0" dirty="0">
                <a:ln w="3175">
                  <a:noFill/>
                </a:ln>
                <a:solidFill>
                  <a:srgbClr val="505050"/>
                </a:solidFill>
                <a:latin typeface="+mn-lt"/>
                <a:ea typeface="ＭＳ Ｐゴシック" charset="0"/>
                <a:cs typeface="Segoe UI" pitchFamily="34" charset="0"/>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74321" y="292084"/>
            <a:ext cx="2679343" cy="866374"/>
          </a:xfrm>
          <a:prstGeom prst="rect">
            <a:avLst/>
          </a:prstGeom>
        </p:spPr>
        <p:txBody>
          <a:bodyPr wrap="square">
            <a:spAutoFit/>
          </a:bodyPr>
          <a:lstStyle>
            <a:lvl1pPr algn="l">
              <a:defRPr sz="2448"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108625" y="757740"/>
            <a:ext cx="9052564" cy="5479045"/>
          </a:xfrm>
        </p:spPr>
        <p:txBody>
          <a:bodyPr/>
          <a:lstStyle>
            <a:lvl1pPr marL="0" indent="0">
              <a:spcBef>
                <a:spcPts val="1224"/>
              </a:spcBef>
              <a:buNone/>
              <a:defRPr sz="2855"/>
            </a:lvl1pPr>
            <a:lvl2pPr>
              <a:spcBef>
                <a:spcPts val="1224"/>
              </a:spcBef>
              <a:defRPr sz="2039"/>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316469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32785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031968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586005" cy="6994527"/>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2"/>
          <p:cNvSpPr>
            <a:spLocks noGrp="1"/>
          </p:cNvSpPr>
          <p:nvPr>
            <p:ph type="title"/>
          </p:nvPr>
        </p:nvSpPr>
        <p:spPr>
          <a:xfrm>
            <a:off x="481595" y="1130744"/>
            <a:ext cx="4013672" cy="946413"/>
          </a:xfrm>
          <a:prstGeom prst="rect">
            <a:avLst/>
          </a:prstGeom>
        </p:spPr>
        <p:txBody>
          <a:bodyPr/>
          <a:lstStyle>
            <a:lvl1pPr algn="l">
              <a:defRPr sz="4896" spc="0">
                <a:solidFill>
                  <a:schemeClr val="bg1"/>
                </a:solidFill>
              </a:defRPr>
            </a:lvl1pPr>
          </a:lstStyle>
          <a:p>
            <a:r>
              <a:rPr lang="en-US" dirty="0"/>
              <a:t>Click to edit Master title style</a:t>
            </a:r>
          </a:p>
        </p:txBody>
      </p:sp>
      <p:sp>
        <p:nvSpPr>
          <p:cNvPr id="10"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accent1"/>
                </a:solidFill>
              </a:defRPr>
            </a:lvl1pPr>
            <a:lvl2pPr>
              <a:spcBef>
                <a:spcPts val="1224"/>
              </a:spcBef>
              <a:defRPr sz="1835"/>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21891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90186"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81597" y="1130744"/>
            <a:ext cx="4521855" cy="946413"/>
          </a:xfrm>
          <a:prstGeom prst="rect">
            <a:avLst/>
          </a:prstGeom>
        </p:spPr>
        <p:txBody>
          <a:bodyPr/>
          <a:lstStyle>
            <a:lvl1pPr algn="l">
              <a:defRPr sz="4896" spc="0">
                <a:solidFill>
                  <a:schemeClr val="tx2"/>
                </a:solidFill>
              </a:defRPr>
            </a:lvl1pPr>
          </a:lstStyle>
          <a:p>
            <a:r>
              <a:rPr lang="en-US" dirty="0"/>
              <a:t>Click to edit Master title style</a:t>
            </a:r>
          </a:p>
        </p:txBody>
      </p:sp>
      <p:sp>
        <p:nvSpPr>
          <p:cNvPr id="25"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bg1"/>
                </a:solidFill>
              </a:defRPr>
            </a:lvl1pPr>
            <a:lvl2pPr>
              <a:spcBef>
                <a:spcPts val="1224"/>
              </a:spcBef>
              <a:defRPr sz="1835">
                <a:solidFill>
                  <a:schemeClr val="bg1"/>
                </a:solidFill>
              </a:defRPr>
            </a:lvl2pPr>
            <a:lvl3pPr>
              <a:defRPr sz="1835">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282356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854865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05821018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682A7A"/>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91394" y="3237306"/>
            <a:ext cx="2427426" cy="519915"/>
          </a:xfrm>
          <a:prstGeom prst="rect">
            <a:avLst/>
          </a:prstGeom>
        </p:spPr>
      </p:pic>
    </p:spTree>
    <p:extLst>
      <p:ext uri="{BB962C8B-B14F-4D97-AF65-F5344CB8AC3E}">
        <p14:creationId xmlns:p14="http://schemas.microsoft.com/office/powerpoint/2010/main" val="325005198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9" y="1212851"/>
            <a:ext cx="11887200" cy="2443746"/>
          </a:xfrm>
          <a:prstGeom prst="rect">
            <a:avLst/>
          </a:prstGeom>
        </p:spPr>
        <p:txBody>
          <a:bodyPr/>
          <a:lstStyle>
            <a:lvl1pPr marL="290137" indent="-290137">
              <a:buClr>
                <a:schemeClr val="tx1"/>
              </a:buClr>
              <a:buSzPct val="90000"/>
              <a:buFont typeface="Arial" pitchFamily="34" charset="0"/>
              <a:buChar char="•"/>
              <a:defRPr sz="3595">
                <a:gradFill>
                  <a:gsLst>
                    <a:gs pos="1250">
                      <a:schemeClr val="tx1"/>
                    </a:gs>
                    <a:gs pos="100000">
                      <a:schemeClr val="tx1"/>
                    </a:gs>
                  </a:gsLst>
                  <a:lin ang="5400000" scaled="0"/>
                </a:gradFill>
                <a:latin typeface="+mj-lt"/>
                <a:ea typeface="Segoe UI" pitchFamily="34" charset="0"/>
                <a:cs typeface="Segoe UI" pitchFamily="34" charset="0"/>
              </a:defRPr>
            </a:lvl1pPr>
            <a:lvl2pPr marL="570762" indent="-280625">
              <a:buClr>
                <a:schemeClr val="tx1"/>
              </a:buClr>
              <a:buSzPct val="90000"/>
              <a:buFont typeface="Arial" pitchFamily="34" charset="0"/>
              <a:buChar char="•"/>
              <a:defRPr sz="3195">
                <a:gradFill>
                  <a:gsLst>
                    <a:gs pos="1250">
                      <a:schemeClr val="tx1"/>
                    </a:gs>
                    <a:gs pos="100000">
                      <a:schemeClr val="tx1"/>
                    </a:gs>
                  </a:gsLst>
                  <a:lin ang="5400000" scaled="0"/>
                </a:gradFill>
                <a:latin typeface="+mj-lt"/>
                <a:ea typeface="Segoe UI" pitchFamily="34" charset="0"/>
                <a:cs typeface="Segoe UI" pitchFamily="34" charset="0"/>
              </a:defRPr>
            </a:lvl2pPr>
            <a:lvl3pPr marL="860900" indent="-290137">
              <a:buClr>
                <a:schemeClr val="tx1"/>
              </a:buClr>
              <a:buSzPct val="90000"/>
              <a:buFont typeface="Arial" pitchFamily="34" charset="0"/>
              <a:buChar char="•"/>
              <a:defRPr sz="2797">
                <a:gradFill>
                  <a:gsLst>
                    <a:gs pos="1250">
                      <a:schemeClr val="tx1"/>
                    </a:gs>
                    <a:gs pos="100000">
                      <a:schemeClr val="tx1"/>
                    </a:gs>
                  </a:gsLst>
                  <a:lin ang="5400000" scaled="0"/>
                </a:gradFill>
                <a:latin typeface="+mj-lt"/>
                <a:ea typeface="Segoe UI" pitchFamily="34" charset="0"/>
                <a:cs typeface="Segoe UI" pitchFamily="34" charset="0"/>
              </a:defRPr>
            </a:lvl3pPr>
            <a:lvl4pPr marL="1089204" indent="-228306">
              <a:buClr>
                <a:schemeClr val="tx1"/>
              </a:buClr>
              <a:buSzPct val="90000"/>
              <a:buFont typeface="Arial" pitchFamily="34" charset="0"/>
              <a:buChar char="•"/>
              <a:defRPr sz="2397">
                <a:gradFill>
                  <a:gsLst>
                    <a:gs pos="1250">
                      <a:schemeClr val="tx1"/>
                    </a:gs>
                    <a:gs pos="100000">
                      <a:schemeClr val="tx1"/>
                    </a:gs>
                  </a:gsLst>
                  <a:lin ang="5400000" scaled="0"/>
                </a:gradFill>
                <a:latin typeface="+mj-lt"/>
                <a:ea typeface="Segoe UI" pitchFamily="34" charset="0"/>
                <a:cs typeface="Segoe UI" pitchFamily="34" charset="0"/>
              </a:defRPr>
            </a:lvl4pPr>
            <a:lvl5pPr marL="1317509" indent="-228306">
              <a:buClr>
                <a:schemeClr val="tx1"/>
              </a:buClr>
              <a:buSzPct val="90000"/>
              <a:buFont typeface="Arial" pitchFamily="34" charset="0"/>
              <a:buChar char="•"/>
              <a:defRPr sz="1998">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2" y="6363077"/>
            <a:ext cx="12436476" cy="631449"/>
          </a:xfrm>
          <a:prstGeom prst="rect">
            <a:avLst/>
          </a:prstGeom>
          <a:solidFill>
            <a:srgbClr val="FFFF99"/>
          </a:solidFill>
        </p:spPr>
        <p:txBody>
          <a:bodyPr lIns="155457" tIns="77729" rIns="155457" bIns="77729" anchor="b" anchorCtr="0">
            <a:noAutofit/>
          </a:bodyPr>
          <a:lstStyle>
            <a:lvl1pPr algn="r">
              <a:buFont typeface="Arial" pitchFamily="34" charset="0"/>
              <a:buNone/>
              <a:defRPr sz="265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9076077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3733746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84530" y="435396"/>
            <a:ext cx="1005841" cy="195077"/>
          </a:xfrm>
          <a:prstGeom prst="rect">
            <a:avLst/>
          </a:prstGeom>
          <a:noFill/>
        </p:spPr>
      </p:pic>
    </p:spTree>
    <p:extLst>
      <p:ext uri="{BB962C8B-B14F-4D97-AF65-F5344CB8AC3E}">
        <p14:creationId xmlns:p14="http://schemas.microsoft.com/office/powerpoint/2010/main" val="235285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995398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0126763" y="6434577"/>
            <a:ext cx="1254513" cy="352486"/>
          </a:xfrm>
          <a:prstGeom prst="rect">
            <a:avLst/>
          </a:prstGeom>
        </p:spPr>
      </p:pic>
    </p:spTree>
    <p:extLst>
      <p:ext uri="{BB962C8B-B14F-4D97-AF65-F5344CB8AC3E}">
        <p14:creationId xmlns:p14="http://schemas.microsoft.com/office/powerpoint/2010/main" val="2706805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0897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6579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3998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8_Section Title Accent Color 2">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21494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6_Section Title Accent Color 2">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81998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7_Section Title Accent Color 2">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882424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646957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626605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269842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533167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080549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100376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3579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4854133"/>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45207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280102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55081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451495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Emphasis Content">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80928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Emphasis Content One Tile">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658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6267257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9839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3361415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531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89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118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23840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150578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6594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2" y="1"/>
            <a:ext cx="12434710" cy="6994524"/>
          </a:xfrm>
          <a:prstGeom prst="rect">
            <a:avLst/>
          </a:prstGeom>
        </p:spPr>
      </p:pic>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spTree>
    <p:extLst>
      <p:ext uri="{BB962C8B-B14F-4D97-AF65-F5344CB8AC3E}">
        <p14:creationId xmlns:p14="http://schemas.microsoft.com/office/powerpoint/2010/main" val="3837662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16230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1262245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959685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292184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4533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5223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75864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779937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113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565875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5852748"/>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67110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44800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6657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9900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480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24462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316155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838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9518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6371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1096185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70151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172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211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8029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83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237862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5405365"/>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14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7530808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618771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9593B-9DE8-46BA-A3C8-83906BD38CD0}" type="datetimeFigureOut">
              <a:rPr lang="en-US" smtClean="0"/>
              <a:t>12/18/2016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FA9C0-68E8-47BE-94E2-86B6EF87A0BF}" type="slidenum">
              <a:rPr lang="en-US" smtClean="0"/>
              <a:t>‹#›</a:t>
            </a:fld>
            <a:endParaRPr lang="en-US"/>
          </a:p>
        </p:txBody>
      </p:sp>
    </p:spTree>
    <p:extLst>
      <p:ext uri="{BB962C8B-B14F-4D97-AF65-F5344CB8AC3E}">
        <p14:creationId xmlns:p14="http://schemas.microsoft.com/office/powerpoint/2010/main" val="56266346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359155"/>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3"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10" tIns="45704" rIns="91410" bIns="45704" numCol="1" rtlCol="0" anchor="ctr" anchorCtr="0" compatLnSpc="1">
            <a:prstTxWarp prst="textNoShape">
              <a:avLst/>
            </a:prstTxWarp>
          </a:bodyPr>
          <a:lstStyle/>
          <a:p>
            <a:pPr marL="0" marR="0" lvl="0" indent="0" algn="ctr" defTabSz="91386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35031550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4196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16943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8259285"/>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6227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167561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50379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4309390"/>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49714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275424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656969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9953630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07439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298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38417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91644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692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5483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2444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41137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676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64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3065554"/>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035822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425118"/>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75108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72048" y="2002854"/>
            <a:ext cx="11892379" cy="2092881"/>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72048" y="96934"/>
            <a:ext cx="11892379" cy="932603"/>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72048" y="1156470"/>
            <a:ext cx="11892379" cy="712054"/>
          </a:xfrm>
        </p:spPr>
        <p:txBody>
          <a:bodyPr tIns="91440" anchor="t"/>
          <a:lstStyle>
            <a:lvl1pPr>
              <a:defRPr sz="3808"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spTree>
    <p:extLst>
      <p:ext uri="{BB962C8B-B14F-4D97-AF65-F5344CB8AC3E}">
        <p14:creationId xmlns:p14="http://schemas.microsoft.com/office/powerpoint/2010/main" val="17625067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30510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4089760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3585815"/>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60537658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4266506037"/>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1604489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44789312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1245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010416"/>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75840768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7955102"/>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519619"/>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52556485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0309038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868315223"/>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8517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1897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CA3677-29A1-4491-8502-D533E55B8009}" type="datetimeFigureOut">
              <a:rPr lang="en-US" smtClean="0"/>
              <a:t>12/18/2016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CC8FA4-931D-46EB-A6C1-41AEF06424C1}" type="slidenum">
              <a:rPr lang="en-US" smtClean="0"/>
              <a:t>‹#›</a:t>
            </a:fld>
            <a:endParaRPr lang="en-US"/>
          </a:p>
        </p:txBody>
      </p:sp>
    </p:spTree>
    <p:extLst>
      <p:ext uri="{BB962C8B-B14F-4D97-AF65-F5344CB8AC3E}">
        <p14:creationId xmlns:p14="http://schemas.microsoft.com/office/powerpoint/2010/main" val="109036143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477655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497248"/>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3117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980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165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852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011147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155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192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229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645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98024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51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1096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541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49585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466" y="0"/>
            <a:ext cx="12434287" cy="6998256"/>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74639" y="4456008"/>
            <a:ext cx="11887199" cy="1800493"/>
          </a:xfrm>
          <a:prstGeom prst="rect">
            <a:avLst/>
          </a:prstGeom>
          <a:noFill/>
        </p:spPr>
        <p:txBody>
          <a:bodyPr wrap="square" lIns="182880" tIns="146304" rIns="182880" bIns="146304" rtlCol="0">
            <a:spAutoFit/>
          </a:bodyPr>
          <a:lstStyle/>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S4 content is Microsoft</a:t>
            </a:r>
            <a:r>
              <a:rPr lang="en-US" sz="2300"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DO</a:t>
            </a:r>
            <a:r>
              <a:rPr lang="en-US" sz="2300"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300" b="1" i="1" baseline="0" dirty="0">
                <a:gradFill>
                  <a:gsLst>
                    <a:gs pos="2917">
                      <a:schemeClr val="bg1"/>
                    </a:gs>
                    <a:gs pos="30000">
                      <a:schemeClr val="bg1"/>
                    </a:gs>
                  </a:gsLst>
                  <a:lin ang="5400000" scaled="0"/>
                </a:gradFill>
                <a:latin typeface="Segoe Pro" panose="020B0502040504020203" pitchFamily="34" charset="0"/>
              </a:rPr>
              <a:t>https://s4tv.tv/</a:t>
            </a:r>
            <a:endParaRPr lang="en-US" sz="2300"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45187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355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1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7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8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7542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3418916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9327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2081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023412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2031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596420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49587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310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752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81016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218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813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77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1866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57073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53674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140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5705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6761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025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7193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063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5480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30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1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39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16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930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2044398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62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810267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0869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31985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12628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1777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2808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853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268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52636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46678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47493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0059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918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392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3709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26" Type="http://schemas.openxmlformats.org/officeDocument/2006/relationships/slideLayout" Target="../slideLayouts/slideLayout312.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34" Type="http://schemas.openxmlformats.org/officeDocument/2006/relationships/slideLayout" Target="../slideLayouts/slideLayout320.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5" Type="http://schemas.openxmlformats.org/officeDocument/2006/relationships/slideLayout" Target="../slideLayouts/slideLayout311.xml"/><Relationship Id="rId33" Type="http://schemas.openxmlformats.org/officeDocument/2006/relationships/slideLayout" Target="../slideLayouts/slideLayout319.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29" Type="http://schemas.openxmlformats.org/officeDocument/2006/relationships/slideLayout" Target="../slideLayouts/slideLayout315.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24" Type="http://schemas.openxmlformats.org/officeDocument/2006/relationships/slideLayout" Target="../slideLayouts/slideLayout310.xml"/><Relationship Id="rId32" Type="http://schemas.openxmlformats.org/officeDocument/2006/relationships/slideLayout" Target="../slideLayouts/slideLayout318.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slideLayout" Target="../slideLayouts/slideLayout309.xml"/><Relationship Id="rId28" Type="http://schemas.openxmlformats.org/officeDocument/2006/relationships/slideLayout" Target="../slideLayouts/slideLayout314.xml"/><Relationship Id="rId36" Type="http://schemas.openxmlformats.org/officeDocument/2006/relationships/image" Target="../media/image1.png"/><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31" Type="http://schemas.openxmlformats.org/officeDocument/2006/relationships/slideLayout" Target="../slideLayouts/slideLayout317.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 Id="rId27" Type="http://schemas.openxmlformats.org/officeDocument/2006/relationships/slideLayout" Target="../slideLayouts/slideLayout313.xml"/><Relationship Id="rId30" Type="http://schemas.openxmlformats.org/officeDocument/2006/relationships/slideLayout" Target="../slideLayouts/slideLayout316.xml"/><Relationship Id="rId35"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3" Type="http://schemas.openxmlformats.org/officeDocument/2006/relationships/slideLayout" Target="../slideLayouts/slideLayout344.xml"/><Relationship Id="rId21" Type="http://schemas.openxmlformats.org/officeDocument/2006/relationships/image" Target="../media/image1.png"/><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theme" Target="../theme/theme12.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theme" Target="../theme/theme4.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1.png"/><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theme" Target="../theme/theme6.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9" Type="http://schemas.openxmlformats.org/officeDocument/2006/relationships/slideLayout" Target="../slideLayouts/slideLayout231.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42" Type="http://schemas.openxmlformats.org/officeDocument/2006/relationships/slideLayout" Target="../slideLayouts/slideLayout234.xml"/><Relationship Id="rId47" Type="http://schemas.openxmlformats.org/officeDocument/2006/relationships/theme" Target="../theme/theme7.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slideLayout" Target="../slideLayouts/slideLayout230.xml"/><Relationship Id="rId46" Type="http://schemas.openxmlformats.org/officeDocument/2006/relationships/slideLayout" Target="../slideLayouts/slideLayout238.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41" Type="http://schemas.openxmlformats.org/officeDocument/2006/relationships/slideLayout" Target="../slideLayouts/slideLayout233.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40" Type="http://schemas.openxmlformats.org/officeDocument/2006/relationships/slideLayout" Target="../slideLayouts/slideLayout232.xml"/><Relationship Id="rId45" Type="http://schemas.openxmlformats.org/officeDocument/2006/relationships/slideLayout" Target="../slideLayouts/slideLayout237.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4" Type="http://schemas.openxmlformats.org/officeDocument/2006/relationships/slideLayout" Target="../slideLayouts/slideLayout236.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 Id="rId43" Type="http://schemas.openxmlformats.org/officeDocument/2006/relationships/slideLayout" Target="../slideLayouts/slideLayout2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theme" Target="../theme/theme8.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8" r:id="rId2"/>
    <p:sldLayoutId id="2147484236" r:id="rId3"/>
    <p:sldLayoutId id="2147484299" r:id="rId4"/>
    <p:sldLayoutId id="2147484301"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249" r:id="rId15"/>
    <p:sldLayoutId id="2147484250" r:id="rId16"/>
    <p:sldLayoutId id="2147484264" r:id="rId17"/>
    <p:sldLayoutId id="2147484251" r:id="rId18"/>
    <p:sldLayoutId id="2147484252"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63" r:id="rId28"/>
    <p:sldLayoutId id="214748430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29743739"/>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 id="2147484671" r:id="rId24"/>
    <p:sldLayoutId id="2147484672" r:id="rId25"/>
    <p:sldLayoutId id="2147484673" r:id="rId26"/>
    <p:sldLayoutId id="2147484674" r:id="rId27"/>
    <p:sldLayoutId id="2147484675" r:id="rId28"/>
    <p:sldLayoutId id="2147484677" r:id="rId29"/>
    <p:sldLayoutId id="2147484678" r:id="rId30"/>
    <p:sldLayoutId id="2147484679" r:id="rId31"/>
    <p:sldLayoutId id="2147484680" r:id="rId32"/>
    <p:sldLayoutId id="2147484681" r:id="rId33"/>
    <p:sldLayoutId id="2147484682" r:id="rId3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074921737"/>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945712009"/>
      </p:ext>
    </p:extLst>
  </p:cSld>
  <p:clrMap bg1="lt1" tx1="dk1" bg2="lt2" tx2="dk2" accent1="accent1" accent2="accent2" accent3="accent3" accent4="accent4" accent5="accent5" accent6="accent6" hlink="hlink" folHlink="fol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 id="2147484717" r:id="rId12"/>
    <p:sldLayoutId id="2147484718" r:id="rId13"/>
    <p:sldLayoutId id="2147484719" r:id="rId14"/>
    <p:sldLayoutId id="2147484720" r:id="rId15"/>
    <p:sldLayoutId id="2147484721" r:id="rId16"/>
    <p:sldLayoutId id="2147484722" r:id="rId17"/>
    <p:sldLayoutId id="2147484723" r:id="rId18"/>
    <p:sldLayoutId id="2147484724"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3605600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58906454"/>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9426029"/>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75503359"/>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299120"/>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80" r:id="rId26"/>
    <p:sldLayoutId id="2147484481" r:id="rId27"/>
    <p:sldLayoutId id="2147484482" r:id="rId28"/>
    <p:sldLayoutId id="2147484483" r:id="rId29"/>
    <p:sldLayoutId id="2147484484" r:id="rId30"/>
    <p:sldLayoutId id="2147484485" r:id="rId31"/>
    <p:sldLayoutId id="2147484486" r:id="rId32"/>
    <p:sldLayoutId id="2147484487" r:id="rId33"/>
    <p:sldLayoutId id="2147484488" r:id="rId34"/>
    <p:sldLayoutId id="2147484489" r:id="rId35"/>
    <p:sldLayoutId id="2147484490" r:id="rId36"/>
    <p:sldLayoutId id="2147484491" r:id="rId37"/>
    <p:sldLayoutId id="2147484492" r:id="rId38"/>
    <p:sldLayoutId id="2147484493" r:id="rId39"/>
    <p:sldLayoutId id="2147484494" r:id="rId40"/>
    <p:sldLayoutId id="2147484495" r:id="rId41"/>
    <p:sldLayoutId id="2147484496" r:id="rId42"/>
    <p:sldLayoutId id="2147484497" r:id="rId43"/>
    <p:sldLayoutId id="2147484498" r:id="rId4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4846572"/>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 id="2147484519" r:id="rId20"/>
    <p:sldLayoutId id="2147484520" r:id="rId21"/>
    <p:sldLayoutId id="2147484521" r:id="rId22"/>
    <p:sldLayoutId id="2147484522" r:id="rId23"/>
    <p:sldLayoutId id="2147484523" r:id="rId24"/>
    <p:sldLayoutId id="2147484524" r:id="rId25"/>
    <p:sldLayoutId id="2147484525" r:id="rId26"/>
    <p:sldLayoutId id="2147484527" r:id="rId27"/>
    <p:sldLayoutId id="2147484528" r:id="rId28"/>
    <p:sldLayoutId id="2147484529" r:id="rId29"/>
    <p:sldLayoutId id="2147484530" r:id="rId30"/>
    <p:sldLayoutId id="2147484531" r:id="rId31"/>
    <p:sldLayoutId id="2147484532" r:id="rId32"/>
    <p:sldLayoutId id="2147484533" r:id="rId33"/>
    <p:sldLayoutId id="2147484534" r:id="rId34"/>
    <p:sldLayoutId id="2147484535" r:id="rId35"/>
    <p:sldLayoutId id="2147484536" r:id="rId36"/>
    <p:sldLayoutId id="2147484537" r:id="rId37"/>
    <p:sldLayoutId id="2147484538" r:id="rId38"/>
    <p:sldLayoutId id="2147484539" r:id="rId39"/>
    <p:sldLayoutId id="2147484540" r:id="rId40"/>
    <p:sldLayoutId id="2147484541" r:id="rId41"/>
    <p:sldLayoutId id="2147484542" r:id="rId42"/>
    <p:sldLayoutId id="2147484543" r:id="rId43"/>
    <p:sldLayoutId id="2147484545" r:id="rId44"/>
    <p:sldLayoutId id="2147484546" r:id="rId45"/>
    <p:sldLayoutId id="2147484547" r:id="rId46"/>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9" y="1212853"/>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7903987"/>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Lst>
  <p:transition>
    <p:fade/>
  </p:transition>
  <p:hf hdr="0" dt="0"/>
  <p:txStyles>
    <p:titleStyle>
      <a:lvl1pPr algn="l" defTabSz="931404" rtl="0" eaLnBrk="0" fontAlgn="base" hangingPunct="0">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2pPr>
      <a:lvl3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3pPr>
      <a:lvl4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4pPr>
      <a:lvl5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5pPr>
      <a:lvl6pPr marL="45697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6pPr>
      <a:lvl7pPr marL="91395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7pPr>
      <a:lvl8pPr marL="137092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8pPr>
      <a:lvl9pPr marL="182790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9pPr>
    </p:titleStyle>
    <p:bodyStyle>
      <a:lvl1pPr marL="0" indent="0" algn="l" defTabSz="931404" rtl="0" eaLnBrk="0" fontAlgn="base" hangingPunct="0">
        <a:lnSpc>
          <a:spcPct val="90000"/>
        </a:lnSpc>
        <a:spcBef>
          <a:spcPct val="20000"/>
        </a:spcBef>
        <a:spcAft>
          <a:spcPct val="0"/>
        </a:spcAft>
        <a:buSzPct val="90000"/>
        <a:buFont typeface="Arial" charset="0"/>
        <a:buNone/>
        <a:defRPr sz="3998" kern="1200">
          <a:solidFill>
            <a:schemeClr val="tx2"/>
          </a:solidFill>
          <a:latin typeface="+mj-lt"/>
          <a:ea typeface="ＭＳ Ｐゴシック" charset="0"/>
          <a:cs typeface="ＭＳ Ｐゴシック" charset="0"/>
        </a:defRPr>
      </a:lvl1pPr>
      <a:lvl2pPr marL="0" indent="0" algn="l" defTabSz="931404" rtl="0" eaLnBrk="0" fontAlgn="base" hangingPunct="0">
        <a:lnSpc>
          <a:spcPct val="90000"/>
        </a:lnSpc>
        <a:spcBef>
          <a:spcPct val="20000"/>
        </a:spcBef>
        <a:spcAft>
          <a:spcPct val="0"/>
        </a:spcAft>
        <a:buSzPct val="90000"/>
        <a:buFont typeface="Arial" charset="0"/>
        <a:buNone/>
        <a:defRPr sz="2399" kern="1200">
          <a:solidFill>
            <a:schemeClr val="tx2"/>
          </a:solidFill>
          <a:latin typeface="+mn-lt"/>
          <a:ea typeface="ＭＳ Ｐゴシック" charset="0"/>
          <a:cs typeface="+mn-cs"/>
        </a:defRPr>
      </a:lvl2pPr>
      <a:lvl3pPr marL="799707" indent="-228488" algn="l" defTabSz="931404" rtl="0" eaLnBrk="0" fontAlgn="base" hangingPunct="0">
        <a:lnSpc>
          <a:spcPct val="90000"/>
        </a:lnSpc>
        <a:spcBef>
          <a:spcPct val="20000"/>
        </a:spcBef>
        <a:spcAft>
          <a:spcPct val="0"/>
        </a:spcAft>
        <a:buSzPct val="90000"/>
        <a:buFont typeface="Arial" charset="0"/>
        <a:buChar char="•"/>
        <a:defRPr sz="1999" kern="1200">
          <a:solidFill>
            <a:schemeClr val="tx2"/>
          </a:solidFill>
          <a:latin typeface="+mn-lt"/>
          <a:ea typeface="ＭＳ Ｐゴシック" charset="0"/>
          <a:cs typeface="+mn-cs"/>
        </a:defRPr>
      </a:lvl3pPr>
      <a:lvl4pPr marL="1028194"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681"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97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689111"/>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 id="2147484637" r:id="rId25"/>
    <p:sldLayoutId id="2147484638" r:id="rId26"/>
    <p:sldLayoutId id="2147484639" r:id="rId27"/>
    <p:sldLayoutId id="2147484640" r:id="rId28"/>
    <p:sldLayoutId id="2147484641" r:id="rId29"/>
    <p:sldLayoutId id="2147484642" r:id="rId30"/>
    <p:sldLayoutId id="2147484643" r:id="rId31"/>
    <p:sldLayoutId id="2147484644" r:id="rId32"/>
    <p:sldLayoutId id="2147484645" r:id="rId33"/>
    <p:sldLayoutId id="2147484646"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24.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35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5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358.xml"/><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50.xml"/></Relationships>
</file>

<file path=ppt/slides/_rels/slide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5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xml"/><Relationship Id="rId1" Type="http://schemas.openxmlformats.org/officeDocument/2006/relationships/slideLayout" Target="../slideLayouts/slideLayout10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emf"/></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5996" y="1170958"/>
            <a:ext cx="9771900" cy="1828786"/>
          </a:xfrm>
        </p:spPr>
        <p:txBody>
          <a:bodyPr/>
          <a:lstStyle/>
          <a:p>
            <a:r>
              <a:rPr lang="en-US" dirty="0"/>
              <a:t>10 steps to DevOps</a:t>
            </a:r>
            <a:br>
              <a:rPr lang="en-US" dirty="0"/>
            </a:br>
            <a:r>
              <a:rPr lang="en-US" dirty="0"/>
              <a:t>Part 10: Monitor and Analyze</a:t>
            </a:r>
            <a:br>
              <a:rPr lang="en-US" dirty="0"/>
            </a:br>
            <a:br>
              <a:rPr lang="en-US" dirty="0"/>
            </a:br>
            <a:br>
              <a:rPr lang="en-US" dirty="0"/>
            </a:br>
            <a:endParaRPr lang="en-US" dirty="0"/>
          </a:p>
        </p:txBody>
      </p:sp>
      <p:sp>
        <p:nvSpPr>
          <p:cNvPr id="5" name="Text Placeholder 4"/>
          <p:cNvSpPr>
            <a:spLocks noGrp="1"/>
          </p:cNvSpPr>
          <p:nvPr>
            <p:ph type="body" sz="quarter" idx="12"/>
          </p:nvPr>
        </p:nvSpPr>
        <p:spPr/>
        <p:txBody>
          <a:bodyPr/>
          <a:lstStyle/>
          <a:p>
            <a:r>
              <a:rPr lang="en-US" dirty="0"/>
              <a:t>James Tramel</a:t>
            </a:r>
          </a:p>
          <a:p>
            <a:r>
              <a:rPr lang="en-US" dirty="0"/>
              <a:t>Developer Strategist</a:t>
            </a:r>
          </a:p>
          <a:p>
            <a:r>
              <a:rPr lang="en-US" dirty="0"/>
              <a:t>james.tramel@microsoft.com</a:t>
            </a:r>
          </a:p>
        </p:txBody>
      </p:sp>
    </p:spTree>
    <p:extLst>
      <p:ext uri="{BB962C8B-B14F-4D97-AF65-F5344CB8AC3E}">
        <p14:creationId xmlns:p14="http://schemas.microsoft.com/office/powerpoint/2010/main" val="5495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sz="3200" dirty="0"/>
              <a:t>Modern Debugging</a:t>
            </a:r>
          </a:p>
          <a:p>
            <a:r>
              <a:rPr lang="en-US" sz="3200" dirty="0"/>
              <a:t>Automated Unit Testing and Architectural mapping</a:t>
            </a:r>
          </a:p>
          <a:p>
            <a:r>
              <a:rPr lang="en-US" sz="3200" dirty="0"/>
              <a:t>Work item / bug tracking / Continuous Test</a:t>
            </a:r>
          </a:p>
          <a:p>
            <a:r>
              <a:rPr lang="en-US" sz="3200" dirty="0"/>
              <a:t>Continuous deployment / integration</a:t>
            </a:r>
          </a:p>
          <a:p>
            <a:r>
              <a:rPr lang="en-US" sz="3200" dirty="0"/>
              <a:t>Infrastructure as code</a:t>
            </a:r>
          </a:p>
          <a:p>
            <a:r>
              <a:rPr lang="en-US" sz="3200" dirty="0"/>
              <a:t>Integrated testing / technical debt management</a:t>
            </a:r>
          </a:p>
          <a:p>
            <a:r>
              <a:rPr lang="en-US" sz="3200" dirty="0"/>
              <a:t>Release management</a:t>
            </a:r>
          </a:p>
          <a:p>
            <a:r>
              <a:rPr lang="en-US" sz="3200" dirty="0"/>
              <a:t>Dev / test environments</a:t>
            </a:r>
          </a:p>
          <a:p>
            <a:r>
              <a:rPr lang="en-US" sz="3200" dirty="0"/>
              <a:t>Continuous configuration / package management</a:t>
            </a:r>
          </a:p>
          <a:p>
            <a:r>
              <a:rPr lang="en-US" sz="3200" dirty="0"/>
              <a:t>Monitor and analyze</a:t>
            </a:r>
          </a:p>
        </p:txBody>
      </p:sp>
      <p:sp>
        <p:nvSpPr>
          <p:cNvPr id="3" name="Title 2"/>
          <p:cNvSpPr>
            <a:spLocks noGrp="1"/>
          </p:cNvSpPr>
          <p:nvPr>
            <p:ph type="title"/>
          </p:nvPr>
        </p:nvSpPr>
        <p:spPr/>
        <p:txBody>
          <a:bodyPr/>
          <a:lstStyle/>
          <a:p>
            <a:r>
              <a:rPr lang="en-US" dirty="0"/>
              <a:t>Dev Ops Skill Katas</a:t>
            </a:r>
          </a:p>
        </p:txBody>
      </p:sp>
    </p:spTree>
    <p:extLst>
      <p:ext uri="{BB962C8B-B14F-4D97-AF65-F5344CB8AC3E}">
        <p14:creationId xmlns:p14="http://schemas.microsoft.com/office/powerpoint/2010/main" val="1710151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0" y="903"/>
            <a:ext cx="6218459" cy="6992718"/>
          </a:xfrm>
          <a:prstGeom prst="rect">
            <a:avLst/>
          </a:prstGeom>
        </p:spPr>
      </p:pic>
      <p:sp>
        <p:nvSpPr>
          <p:cNvPr id="2" name="Title 1"/>
          <p:cNvSpPr>
            <a:spLocks noGrp="1"/>
          </p:cNvSpPr>
          <p:nvPr>
            <p:ph type="title"/>
          </p:nvPr>
        </p:nvSpPr>
        <p:spPr>
          <a:xfrm>
            <a:off x="274639" y="295274"/>
            <a:ext cx="6492232" cy="1556086"/>
          </a:xfrm>
          <a:noFill/>
        </p:spPr>
        <p:txBody>
          <a:bodyPr/>
          <a:lstStyle/>
          <a:p>
            <a:r>
              <a:rPr lang="en-US" dirty="0">
                <a:solidFill>
                  <a:schemeClr val="tx1"/>
                </a:solidFill>
              </a:rPr>
              <a:t>Answer questions like …</a:t>
            </a:r>
            <a:endParaRPr lang="de-DE" dirty="0">
              <a:solidFill>
                <a:schemeClr val="tx1"/>
              </a:solidFill>
            </a:endParaRPr>
          </a:p>
        </p:txBody>
      </p:sp>
      <p:sp>
        <p:nvSpPr>
          <p:cNvPr id="9" name="TextBox 8"/>
          <p:cNvSpPr txBox="1"/>
          <p:nvPr/>
        </p:nvSpPr>
        <p:spPr>
          <a:xfrm>
            <a:off x="6215676" y="1821"/>
            <a:ext cx="6222060" cy="6984766"/>
          </a:xfrm>
          <a:prstGeom prst="rect">
            <a:avLst/>
          </a:prstGeom>
          <a:noFill/>
        </p:spPr>
        <p:txBody>
          <a:bodyPr wrap="square" lIns="182880" tIns="0" bIns="0" rtlCol="0" anchor="ctr" anchorCtr="0">
            <a:noAutofit/>
          </a:bodyPr>
          <a:lstStyle/>
          <a:p>
            <a:pPr marL="0" marR="0" lvl="0" indent="0" algn="ctr" defTabSz="932742" rtl="0" eaLnBrk="1" fontAlgn="auto" latinLnBrk="0" hangingPunct="1">
              <a:lnSpc>
                <a:spcPct val="120000"/>
              </a:lnSpc>
              <a:spcBef>
                <a:spcPts val="0"/>
              </a:spcBef>
              <a:spcAft>
                <a:spcPts val="1110"/>
              </a:spcAft>
              <a:buClrTx/>
              <a:buSzTx/>
              <a:buFontTx/>
              <a:buNone/>
              <a:tabLst/>
              <a:defRPr/>
            </a:pPr>
            <a:r>
              <a:rPr kumimoji="0" lang="en-US" sz="2800" b="0" i="0" u="none" strike="noStrike" kern="0" cap="none" spc="0" normalizeH="0" baseline="0" noProof="0" dirty="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Is my application crashing?</a:t>
            </a:r>
          </a:p>
          <a:p>
            <a:pPr marL="0" marR="0" lvl="0" indent="0" algn="ctr" defTabSz="932742" rtl="0" eaLnBrk="1" fontAlgn="auto" latinLnBrk="0" hangingPunct="1">
              <a:lnSpc>
                <a:spcPct val="120000"/>
              </a:lnSpc>
              <a:spcBef>
                <a:spcPts val="0"/>
              </a:spcBef>
              <a:spcAft>
                <a:spcPts val="1110"/>
              </a:spcAft>
              <a:buClrTx/>
              <a:buSzTx/>
              <a:buFontTx/>
              <a:buNone/>
              <a:tabLst/>
              <a:defRPr/>
            </a:pPr>
            <a:r>
              <a:rPr kumimoji="0" lang="en-US" sz="2800" b="0" i="0" u="none" strike="noStrike" kern="1200" cap="none" spc="0" normalizeH="0" baseline="0" noProof="0" dirty="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What exactly happened?</a:t>
            </a:r>
          </a:p>
          <a:p>
            <a:pPr marL="0" marR="0" lvl="0" indent="0" algn="ctr" defTabSz="932742" rtl="0" eaLnBrk="1" fontAlgn="auto" latinLnBrk="0" hangingPunct="1">
              <a:lnSpc>
                <a:spcPct val="120000"/>
              </a:lnSpc>
              <a:spcBef>
                <a:spcPts val="0"/>
              </a:spcBef>
              <a:spcAft>
                <a:spcPts val="1110"/>
              </a:spcAft>
              <a:buClrTx/>
              <a:buSzTx/>
              <a:buFontTx/>
              <a:buNone/>
              <a:tabLst/>
              <a:defRPr/>
            </a:pPr>
            <a:r>
              <a:rPr kumimoji="0" lang="en-US" sz="2800" b="0" i="0" u="none" strike="noStrike" kern="1200" cap="none" spc="0" normalizeH="0" baseline="0" noProof="0" dirty="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Is my application fast enough?</a:t>
            </a:r>
          </a:p>
          <a:p>
            <a:pPr marL="0" marR="0" lvl="0" indent="0" algn="ctr" defTabSz="932742" rtl="0" eaLnBrk="1" fontAlgn="auto" latinLnBrk="0" hangingPunct="1">
              <a:lnSpc>
                <a:spcPct val="120000"/>
              </a:lnSpc>
              <a:spcBef>
                <a:spcPts val="0"/>
              </a:spcBef>
              <a:spcAft>
                <a:spcPts val="1110"/>
              </a:spcAft>
              <a:buClrTx/>
              <a:buSzTx/>
              <a:buFontTx/>
              <a:buNone/>
              <a:tabLst/>
              <a:defRPr/>
            </a:pPr>
            <a:r>
              <a:rPr kumimoji="0" lang="en-US" sz="2800" b="0" i="0" u="none" strike="noStrike" kern="0" cap="none" spc="0" normalizeH="0" baseline="0" noProof="0" dirty="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Is my server able to handle the load?</a:t>
            </a:r>
          </a:p>
          <a:p>
            <a:pPr marL="0" marR="0" lvl="0" indent="0" algn="ctr" defTabSz="932742" rtl="0" eaLnBrk="1" fontAlgn="auto" latinLnBrk="0" hangingPunct="1">
              <a:lnSpc>
                <a:spcPct val="120000"/>
              </a:lnSpc>
              <a:spcBef>
                <a:spcPts val="0"/>
              </a:spcBef>
              <a:spcAft>
                <a:spcPts val="1110"/>
              </a:spcAft>
              <a:buClrTx/>
              <a:buSzTx/>
              <a:buFontTx/>
              <a:buNone/>
              <a:tabLst/>
              <a:defRPr/>
            </a:pPr>
            <a:r>
              <a:rPr kumimoji="0" lang="en-US" sz="2800" b="0" i="0" u="none" strike="noStrike" kern="1200" cap="none" spc="-40" normalizeH="0" baseline="0" noProof="0" dirty="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How responsive are my dependencies?</a:t>
            </a:r>
          </a:p>
          <a:p>
            <a:pPr marL="0" marR="0" lvl="0" indent="0" algn="ctr" defTabSz="932742" rtl="0" eaLnBrk="1" fontAlgn="auto" latinLnBrk="0" hangingPunct="1">
              <a:lnSpc>
                <a:spcPct val="120000"/>
              </a:lnSpc>
              <a:spcBef>
                <a:spcPts val="0"/>
              </a:spcBef>
              <a:spcAft>
                <a:spcPts val="1110"/>
              </a:spcAft>
              <a:buClrTx/>
              <a:buSzTx/>
              <a:buFontTx/>
              <a:buNone/>
              <a:tabLst/>
              <a:defRPr/>
            </a:pPr>
            <a:r>
              <a:rPr kumimoji="0" lang="en-US" sz="2800" b="0" i="0" u="none" strike="noStrike" kern="1200" cap="none" spc="0" normalizeH="0" baseline="0" noProof="0" dirty="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Is my application UP or DOWN?</a:t>
            </a:r>
          </a:p>
          <a:p>
            <a:pPr marL="0" marR="0" lvl="0" indent="0" algn="ctr" defTabSz="932742" rtl="0" eaLnBrk="1" fontAlgn="auto" latinLnBrk="0" hangingPunct="1">
              <a:lnSpc>
                <a:spcPct val="120000"/>
              </a:lnSpc>
              <a:spcBef>
                <a:spcPts val="0"/>
              </a:spcBef>
              <a:spcAft>
                <a:spcPts val="1110"/>
              </a:spcAft>
              <a:buClrTx/>
              <a:buSzTx/>
              <a:buFontTx/>
              <a:buNone/>
              <a:tabLst/>
              <a:defRPr/>
            </a:pPr>
            <a:r>
              <a:rPr kumimoji="0" lang="en-US" sz="2800" b="0" i="0" u="none" strike="noStrike" kern="0" cap="none" spc="0" normalizeH="0" baseline="0" noProof="0" dirty="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What is the root cause?</a:t>
            </a:r>
          </a:p>
          <a:p>
            <a:pPr marL="0" marR="0" lvl="0" indent="0" algn="ctr" defTabSz="932742" rtl="0" eaLnBrk="1" fontAlgn="auto" latinLnBrk="0" hangingPunct="1">
              <a:lnSpc>
                <a:spcPct val="120000"/>
              </a:lnSpc>
              <a:spcBef>
                <a:spcPts val="0"/>
              </a:spcBef>
              <a:spcAft>
                <a:spcPts val="1110"/>
              </a:spcAft>
              <a:buClrTx/>
              <a:buSzTx/>
              <a:buFontTx/>
              <a:buNone/>
              <a:tabLst/>
              <a:defRPr/>
            </a:pPr>
            <a:r>
              <a:rPr kumimoji="0" lang="en-US" sz="2800" b="0" i="0" u="none" strike="noStrike" kern="0" cap="none" spc="0" normalizeH="0" baseline="0" noProof="0" dirty="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rPr>
              <a:t>How many people are impacted?</a:t>
            </a:r>
          </a:p>
        </p:txBody>
      </p:sp>
    </p:spTree>
    <p:extLst>
      <p:ext uri="{BB962C8B-B14F-4D97-AF65-F5344CB8AC3E}">
        <p14:creationId xmlns:p14="http://schemas.microsoft.com/office/powerpoint/2010/main" val="160683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1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4" fill="hold" grpId="0" nodeType="after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 calcmode="lin" valueType="num">
                                      <p:cBhvr additive="base">
                                        <p:cTn id="12" dur="1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fill="hold" grpId="0" nodeType="after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 calcmode="lin" valueType="num">
                                      <p:cBhvr additive="base">
                                        <p:cTn id="2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additive="base">
                                        <p:cTn id="3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 calcmode="lin" valueType="num">
                                      <p:cBhvr additive="base">
                                        <p:cTn id="3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3385" y="497"/>
            <a:ext cx="12429709" cy="699353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43" tIns="46621" rIns="93243" bIns="46621" numCol="1" rtlCol="0" anchor="ctr" anchorCtr="0" compatLnSpc="1">
            <a:prstTxWarp prst="textNoShape">
              <a:avLst/>
            </a:prstTxWarp>
          </a:bodyPr>
          <a:lstStyle/>
          <a:p>
            <a:pPr marL="0" marR="0" lvl="0" indent="0" algn="ctr" defTabSz="932111"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solidFill>
                <a:srgbClr val="404040"/>
              </a:solidFill>
              <a:effectLst/>
              <a:uLnTx/>
              <a:uFillTx/>
              <a:latin typeface="Segoe UI"/>
              <a:ea typeface="+mn-ea"/>
              <a:cs typeface="+mn-cs"/>
            </a:endParaRPr>
          </a:p>
        </p:txBody>
      </p:sp>
      <p:pic>
        <p:nvPicPr>
          <p:cNvPr id="289" name="Picture 288"/>
          <p:cNvPicPr>
            <a:picLocks noChangeAspect="1"/>
          </p:cNvPicPr>
          <p:nvPr/>
        </p:nvPicPr>
        <p:blipFill>
          <a:blip r:embed="rId3"/>
          <a:stretch>
            <a:fillRect/>
          </a:stretch>
        </p:blipFill>
        <p:spPr>
          <a:xfrm>
            <a:off x="3383411" y="5723195"/>
            <a:ext cx="2056334" cy="1271585"/>
          </a:xfrm>
          <a:prstGeom prst="rect">
            <a:avLst/>
          </a:prstGeom>
        </p:spPr>
      </p:pic>
      <p:sp>
        <p:nvSpPr>
          <p:cNvPr id="74" name="Bent Arrow 73"/>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marL="0" marR="0" lvl="0" indent="0" algn="ctr" defTabSz="932111"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solidFill>
                <a:srgbClr val="404040"/>
              </a:solidFill>
              <a:effectLst/>
              <a:uLnTx/>
              <a:uFillTx/>
              <a:latin typeface="Segoe UI"/>
              <a:ea typeface="+mn-ea"/>
              <a:cs typeface="+mn-cs"/>
            </a:endParaRPr>
          </a:p>
        </p:txBody>
      </p:sp>
      <p:sp>
        <p:nvSpPr>
          <p:cNvPr id="2" name="Title 1"/>
          <p:cNvSpPr>
            <a:spLocks noGrp="1"/>
          </p:cNvSpPr>
          <p:nvPr>
            <p:ph type="title"/>
          </p:nvPr>
        </p:nvSpPr>
        <p:spPr>
          <a:xfrm>
            <a:off x="184866" y="178725"/>
            <a:ext cx="11887878" cy="917444"/>
          </a:xfrm>
        </p:spPr>
        <p:txBody>
          <a:bodyPr>
            <a:normAutofit/>
          </a:bodyPr>
          <a:lstStyle/>
          <a:p>
            <a:r>
              <a:rPr lang="en-US" sz="4896" dirty="0">
                <a:latin typeface="Segoe UI Light" panose="020B0502040204020203" pitchFamily="34" charset="0"/>
                <a:cs typeface="Segoe UI Light" panose="020B0502040204020203" pitchFamily="34" charset="0"/>
              </a:rPr>
              <a:t>Application Insights</a:t>
            </a:r>
          </a:p>
        </p:txBody>
      </p:sp>
      <p:sp>
        <p:nvSpPr>
          <p:cNvPr id="38"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solidFill>
                <a:srgbClr val="404040"/>
              </a:solidFill>
              <a:effectLst/>
              <a:uLnTx/>
              <a:uFillTx/>
              <a:latin typeface="Segoe UI"/>
              <a:ea typeface="+mn-ea"/>
              <a:cs typeface="+mn-cs"/>
            </a:endParaRPr>
          </a:p>
        </p:txBody>
      </p:sp>
      <p:sp>
        <p:nvSpPr>
          <p:cNvPr id="39"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solidFill>
                <a:srgbClr val="404040"/>
              </a:solidFill>
              <a:effectLst/>
              <a:uLnTx/>
              <a:uFillTx/>
              <a:latin typeface="Segoe UI"/>
              <a:ea typeface="+mn-ea"/>
              <a:cs typeface="+mn-cs"/>
            </a:endParaRPr>
          </a:p>
        </p:txBody>
      </p:sp>
      <p:pic>
        <p:nvPicPr>
          <p:cNvPr id="72" name="Picture 71"/>
          <p:cNvPicPr>
            <a:picLocks noChangeAspect="1"/>
          </p:cNvPicPr>
          <p:nvPr/>
        </p:nvPicPr>
        <p:blipFill rotWithShape="1">
          <a:blip r:embed="rId4"/>
          <a:srcRect l="11266" b="33156"/>
          <a:stretch/>
        </p:blipFill>
        <p:spPr>
          <a:xfrm>
            <a:off x="3382" y="4050917"/>
            <a:ext cx="4530155" cy="2943111"/>
          </a:xfrm>
          <a:prstGeom prst="rect">
            <a:avLst/>
          </a:prstGeom>
        </p:spPr>
      </p:pic>
      <p:sp>
        <p:nvSpPr>
          <p:cNvPr id="73" name="Rectangle 72"/>
          <p:cNvSpPr/>
          <p:nvPr/>
        </p:nvSpPr>
        <p:spPr>
          <a:xfrm>
            <a:off x="1247526" y="1581670"/>
            <a:ext cx="3343786" cy="1630991"/>
          </a:xfrm>
          <a:prstGeom prst="rect">
            <a:avLst/>
          </a:prstGeom>
        </p:spPr>
        <p:txBody>
          <a:bodyPr wrap="square">
            <a:spAutoFit/>
          </a:bodyPr>
          <a:lstStyle/>
          <a:p>
            <a:pPr marL="0" marR="0" lvl="0" indent="0" algn="l" defTabSz="932742" rtl="0" eaLnBrk="1" fontAlgn="auto" latinLnBrk="0" hangingPunct="1">
              <a:lnSpc>
                <a:spcPct val="120000"/>
              </a:lnSpc>
              <a:spcBef>
                <a:spcPts val="0"/>
              </a:spcBef>
              <a:spcAft>
                <a:spcPts val="0"/>
              </a:spcAft>
              <a:buClrTx/>
              <a:buSzTx/>
              <a:buFontTx/>
              <a:buNone/>
              <a:tabLst/>
              <a:defRPr/>
            </a:pPr>
            <a:r>
              <a:rPr kumimoji="0" lang="en-US" sz="2040" b="0" i="0" u="none" strike="noStrike" kern="1200" cap="none" spc="31" normalizeH="0" baseline="0" noProof="0" dirty="0">
                <a:ln>
                  <a:noFill/>
                </a:ln>
                <a:solidFill>
                  <a:srgbClr val="404040"/>
                </a:solidFill>
                <a:effectLst/>
                <a:uLnTx/>
                <a:uFillTx/>
                <a:latin typeface="Segoe UI"/>
                <a:ea typeface="+mn-ea"/>
                <a:cs typeface="+mn-cs"/>
              </a:rPr>
              <a:t>Telemetry is collected at each</a:t>
            </a:r>
            <a:r>
              <a:rPr kumimoji="0" lang="en-US" sz="2040" b="0" i="0" u="none" strike="noStrike" kern="1200" cap="none" spc="0" normalizeH="0" baseline="0" noProof="0" dirty="0">
                <a:ln>
                  <a:noFill/>
                </a:ln>
                <a:solidFill>
                  <a:srgbClr val="404040"/>
                </a:solidFill>
                <a:effectLst/>
                <a:uLnTx/>
                <a:uFillTx/>
                <a:latin typeface="Segoe UI"/>
                <a:ea typeface="+mn-ea"/>
                <a:cs typeface="+mn-cs"/>
              </a:rPr>
              <a:t> </a:t>
            </a:r>
            <a:r>
              <a:rPr kumimoji="0" lang="en-US" sz="2040" b="0" i="0" u="none" strike="noStrike" kern="1200" cap="none" spc="-31" normalizeH="0" baseline="0" noProof="0" dirty="0">
                <a:ln>
                  <a:noFill/>
                </a:ln>
                <a:solidFill>
                  <a:srgbClr val="404040"/>
                </a:solidFill>
                <a:effectLst/>
                <a:uLnTx/>
                <a:uFillTx/>
                <a:latin typeface="Segoe UI"/>
                <a:ea typeface="+mn-ea"/>
                <a:cs typeface="+mn-cs"/>
              </a:rPr>
              <a:t>tier: mobile applications, server</a:t>
            </a:r>
            <a:r>
              <a:rPr kumimoji="0" lang="en-US" sz="2040" b="0" i="0" u="none" strike="noStrike" kern="1200" cap="none" spc="0" normalizeH="0" baseline="0" noProof="0" dirty="0">
                <a:ln>
                  <a:noFill/>
                </a:ln>
                <a:solidFill>
                  <a:srgbClr val="404040"/>
                </a:solidFill>
                <a:effectLst/>
                <a:uLnTx/>
                <a:uFillTx/>
                <a:latin typeface="Segoe UI"/>
                <a:ea typeface="+mn-ea"/>
                <a:cs typeface="+mn-cs"/>
              </a:rPr>
              <a:t> applications and browser</a:t>
            </a:r>
          </a:p>
        </p:txBody>
      </p:sp>
      <p:sp>
        <p:nvSpPr>
          <p:cNvPr id="75" name="Rectangle 74"/>
          <p:cNvSpPr/>
          <p:nvPr/>
        </p:nvSpPr>
        <p:spPr>
          <a:xfrm>
            <a:off x="462091" y="1100149"/>
            <a:ext cx="922552" cy="1864998"/>
          </a:xfrm>
          <a:prstGeom prst="rect">
            <a:avLst/>
          </a:prstGeom>
        </p:spPr>
        <p:txBody>
          <a:bodyPr wrap="none">
            <a:noAutofit/>
          </a:bodyPr>
          <a:lstStyle/>
          <a:p>
            <a:pPr marL="0" marR="0" lvl="0" indent="0" algn="l" defTabSz="931552" rtl="0" eaLnBrk="1" fontAlgn="base" latinLnBrk="0" hangingPunct="1">
              <a:lnSpc>
                <a:spcPct val="120000"/>
              </a:lnSpc>
              <a:spcBef>
                <a:spcPct val="0"/>
              </a:spcBef>
              <a:spcAft>
                <a:spcPct val="0"/>
              </a:spcAft>
              <a:buClrTx/>
              <a:buSzTx/>
              <a:buFontTx/>
              <a:buNone/>
              <a:tabLst/>
              <a:defRPr/>
            </a:pPr>
            <a:r>
              <a:rPr kumimoji="0" lang="en-US" sz="10197" b="1" i="0" u="none" strike="noStrike" kern="0" cap="none" spc="0" normalizeH="0" baseline="0" noProof="0" dirty="0">
                <a:ln>
                  <a:noFill/>
                </a:ln>
                <a:solidFill>
                  <a:srgbClr val="404040"/>
                </a:solidFill>
                <a:effectLst/>
                <a:uLnTx/>
                <a:uFillTx/>
                <a:latin typeface="Segoe UI"/>
                <a:ea typeface="+mn-ea"/>
                <a:cs typeface="+mn-cs"/>
              </a:rPr>
              <a:t>1</a:t>
            </a:r>
          </a:p>
        </p:txBody>
      </p:sp>
      <p:sp>
        <p:nvSpPr>
          <p:cNvPr id="77" name="Rectangle 76"/>
          <p:cNvSpPr/>
          <p:nvPr/>
        </p:nvSpPr>
        <p:spPr>
          <a:xfrm>
            <a:off x="5841870" y="4529217"/>
            <a:ext cx="3649077" cy="1630991"/>
          </a:xfrm>
          <a:prstGeom prst="rect">
            <a:avLst/>
          </a:prstGeom>
        </p:spPr>
        <p:txBody>
          <a:bodyPr wrap="square">
            <a:spAutoFit/>
          </a:bodyPr>
          <a:lstStyle/>
          <a:p>
            <a:pPr marL="0" marR="0" lvl="0" indent="0" algn="l" defTabSz="951121" rtl="0" eaLnBrk="1" fontAlgn="auto" latinLnBrk="0" hangingPunct="1">
              <a:lnSpc>
                <a:spcPct val="12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404040"/>
                </a:solidFill>
                <a:effectLst/>
                <a:uLnTx/>
                <a:uFillTx/>
                <a:latin typeface="Segoe UI"/>
                <a:ea typeface="+mn-ea"/>
                <a:cs typeface="+mn-cs"/>
              </a:rPr>
              <a:t>Telemetry arrives in the Application Insights service in the cloud where it is processed &amp; stored</a:t>
            </a:r>
          </a:p>
        </p:txBody>
      </p:sp>
      <p:sp>
        <p:nvSpPr>
          <p:cNvPr id="109" name="Rectangle 108"/>
          <p:cNvSpPr/>
          <p:nvPr/>
        </p:nvSpPr>
        <p:spPr>
          <a:xfrm>
            <a:off x="8435117" y="434780"/>
            <a:ext cx="3699611" cy="13748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404040"/>
                </a:solidFill>
                <a:effectLst/>
                <a:uLnTx/>
                <a:uFillTx/>
                <a:latin typeface="Segoe UI"/>
                <a:ea typeface="+mn-ea"/>
                <a:cs typeface="+mn-cs"/>
              </a:rPr>
              <a:t>Get a 360° view of the application including availability, performance and usage patterns</a:t>
            </a:r>
          </a:p>
        </p:txBody>
      </p:sp>
      <p:sp>
        <p:nvSpPr>
          <p:cNvPr id="110" name="Rectangle 109"/>
          <p:cNvSpPr/>
          <p:nvPr/>
        </p:nvSpPr>
        <p:spPr>
          <a:xfrm>
            <a:off x="7581691" y="84219"/>
            <a:ext cx="922552" cy="1864998"/>
          </a:xfrm>
          <a:prstGeom prst="rect">
            <a:avLst/>
          </a:prstGeom>
        </p:spPr>
        <p:txBody>
          <a:bodyPr wrap="none">
            <a:noAutofit/>
          </a:bodyPr>
          <a:lstStyle/>
          <a:p>
            <a:pPr marL="0" marR="0" lvl="0" indent="0" algn="l" defTabSz="931552" rtl="0" eaLnBrk="1" fontAlgn="base" latinLnBrk="0" hangingPunct="1">
              <a:lnSpc>
                <a:spcPct val="120000"/>
              </a:lnSpc>
              <a:spcBef>
                <a:spcPct val="0"/>
              </a:spcBef>
              <a:spcAft>
                <a:spcPct val="0"/>
              </a:spcAft>
              <a:buClrTx/>
              <a:buSzTx/>
              <a:buFontTx/>
              <a:buNone/>
              <a:tabLst/>
              <a:defRPr/>
            </a:pPr>
            <a:r>
              <a:rPr kumimoji="0" lang="en-US" sz="10197" b="1" i="0" u="none" strike="noStrike" kern="0" cap="none" spc="0" normalizeH="0" baseline="0" noProof="0" dirty="0">
                <a:ln>
                  <a:noFill/>
                </a:ln>
                <a:solidFill>
                  <a:srgbClr val="404040"/>
                </a:solidFill>
                <a:effectLst/>
                <a:uLnTx/>
                <a:uFillTx/>
                <a:latin typeface="Segoe UI"/>
                <a:ea typeface="+mn-ea"/>
                <a:cs typeface="+mn-cs"/>
              </a:rPr>
              <a:t>3</a:t>
            </a:r>
          </a:p>
        </p:txBody>
      </p:sp>
      <p:sp>
        <p:nvSpPr>
          <p:cNvPr id="115" name="Right Arrow 114"/>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marL="0" marR="0" lvl="0" indent="0" algn="ctr" defTabSz="932111"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solidFill>
                <a:srgbClr val="404040"/>
              </a:solidFill>
              <a:effectLst/>
              <a:uLnTx/>
              <a:uFillTx/>
              <a:latin typeface="Segoe UI"/>
              <a:ea typeface="+mn-ea"/>
              <a:cs typeface="+mn-cs"/>
            </a:endParaRPr>
          </a:p>
        </p:txBody>
      </p:sp>
      <p:sp>
        <p:nvSpPr>
          <p:cNvPr id="40"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404040"/>
              </a:solidFill>
              <a:effectLst/>
              <a:uLnTx/>
              <a:uFillTx/>
              <a:latin typeface="Segoe UI"/>
              <a:ea typeface="+mn-ea"/>
              <a:cs typeface="+mn-cs"/>
            </a:endParaRPr>
          </a:p>
        </p:txBody>
      </p:sp>
      <p:grpSp>
        <p:nvGrpSpPr>
          <p:cNvPr id="51" name="Group 50"/>
          <p:cNvGrpSpPr/>
          <p:nvPr/>
        </p:nvGrpSpPr>
        <p:grpSpPr>
          <a:xfrm>
            <a:off x="8143370" y="4603164"/>
            <a:ext cx="4289723" cy="2390865"/>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78" name="Rectangle 77"/>
          <p:cNvSpPr/>
          <p:nvPr/>
        </p:nvSpPr>
        <p:spPr>
          <a:xfrm>
            <a:off x="4998156" y="4037984"/>
            <a:ext cx="922552" cy="1864998"/>
          </a:xfrm>
          <a:prstGeom prst="rect">
            <a:avLst/>
          </a:prstGeom>
        </p:spPr>
        <p:txBody>
          <a:bodyPr wrap="none">
            <a:noAutofit/>
          </a:bodyPr>
          <a:lstStyle/>
          <a:p>
            <a:pPr marL="0" marR="0" lvl="0" indent="0" algn="l" defTabSz="931552" rtl="0" eaLnBrk="1" fontAlgn="base" latinLnBrk="0" hangingPunct="1">
              <a:lnSpc>
                <a:spcPct val="120000"/>
              </a:lnSpc>
              <a:spcBef>
                <a:spcPct val="0"/>
              </a:spcBef>
              <a:spcAft>
                <a:spcPct val="0"/>
              </a:spcAft>
              <a:buClrTx/>
              <a:buSzTx/>
              <a:buFontTx/>
              <a:buNone/>
              <a:tabLst/>
              <a:defRPr/>
            </a:pPr>
            <a:r>
              <a:rPr kumimoji="0" lang="en-US" sz="10197" b="1" i="0" u="none" strike="noStrike" kern="0" cap="none" spc="0" normalizeH="0" baseline="0" noProof="0" dirty="0">
                <a:ln>
                  <a:noFill/>
                </a:ln>
                <a:solidFill>
                  <a:srgbClr val="404040"/>
                </a:solidFill>
                <a:effectLst/>
                <a:uLnTx/>
                <a:uFillTx/>
                <a:latin typeface="Segoe UI"/>
                <a:ea typeface="+mn-ea"/>
                <a:cs typeface="+mn-cs"/>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114" name="Group 113"/>
          <p:cNvGrpSpPr>
            <a:grpSpLocks noChangeAspect="1"/>
          </p:cNvGrpSpPr>
          <p:nvPr/>
        </p:nvGrpSpPr>
        <p:grpSpPr>
          <a:xfrm>
            <a:off x="7955338" y="1810427"/>
            <a:ext cx="4252111" cy="3389058"/>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1674385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10" dirty="0"/>
              <a:t>What is Application Insights?</a:t>
            </a:r>
            <a:endParaRPr lang="de-DE" spc="-110" dirty="0"/>
          </a:p>
        </p:txBody>
      </p:sp>
      <p:sp>
        <p:nvSpPr>
          <p:cNvPr id="6" name="Bent Arrow 5"/>
          <p:cNvSpPr/>
          <p:nvPr/>
        </p:nvSpPr>
        <p:spPr bwMode="auto">
          <a:xfrm>
            <a:off x="999488" y="2558911"/>
            <a:ext cx="2780179" cy="3375164"/>
          </a:xfrm>
          <a:prstGeom prst="bentArrow">
            <a:avLst/>
          </a:prstGeom>
          <a:solidFill>
            <a:srgbClr val="FFFFFF">
              <a:alpha val="25000"/>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Freeform 95"/>
          <p:cNvSpPr>
            <a:spLocks/>
          </p:cNvSpPr>
          <p:nvPr/>
        </p:nvSpPr>
        <p:spPr bwMode="auto">
          <a:xfrm flipH="1">
            <a:off x="3557839" y="3095625"/>
            <a:ext cx="1493452" cy="96987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Segoe UI"/>
              <a:ea typeface="+mn-ea"/>
              <a:cs typeface="+mn-cs"/>
            </a:endParaRPr>
          </a:p>
        </p:txBody>
      </p:sp>
      <p:sp>
        <p:nvSpPr>
          <p:cNvPr id="8" name="Freeform 95"/>
          <p:cNvSpPr>
            <a:spLocks/>
          </p:cNvSpPr>
          <p:nvPr/>
        </p:nvSpPr>
        <p:spPr bwMode="auto">
          <a:xfrm flipH="1">
            <a:off x="4730221" y="3422361"/>
            <a:ext cx="1318200" cy="85606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90000"/>
            </a:srgbClr>
          </a:solidFill>
          <a:ln>
            <a:noFill/>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Segoe UI"/>
              <a:ea typeface="+mn-ea"/>
              <a:cs typeface="+mn-cs"/>
            </a:endParaRPr>
          </a:p>
        </p:txBody>
      </p:sp>
      <p:grpSp>
        <p:nvGrpSpPr>
          <p:cNvPr id="44" name="Group 43"/>
          <p:cNvGrpSpPr/>
          <p:nvPr/>
        </p:nvGrpSpPr>
        <p:grpSpPr>
          <a:xfrm>
            <a:off x="0" y="4108450"/>
            <a:ext cx="5331006" cy="2886075"/>
            <a:chOff x="0" y="3972661"/>
            <a:chExt cx="5331006" cy="2886075"/>
          </a:xfrm>
        </p:grpSpPr>
        <p:pic>
          <p:nvPicPr>
            <p:cNvPr id="5" name="Picture 4"/>
            <p:cNvPicPr>
              <a:picLocks noChangeAspect="1"/>
            </p:cNvPicPr>
            <p:nvPr/>
          </p:nvPicPr>
          <p:blipFill>
            <a:blip r:embed="rId3"/>
            <a:stretch>
              <a:fillRect/>
            </a:stretch>
          </p:blipFill>
          <p:spPr>
            <a:xfrm>
              <a:off x="3314523" y="5611794"/>
              <a:ext cx="2016483" cy="1246942"/>
            </a:xfrm>
            <a:prstGeom prst="rect">
              <a:avLst/>
            </a:prstGeom>
          </p:spPr>
        </p:pic>
        <p:pic>
          <p:nvPicPr>
            <p:cNvPr id="9" name="Picture 8"/>
            <p:cNvPicPr>
              <a:picLocks noChangeAspect="1"/>
            </p:cNvPicPr>
            <p:nvPr/>
          </p:nvPicPr>
          <p:blipFill rotWithShape="1">
            <a:blip r:embed="rId4"/>
            <a:srcRect l="11266" b="33156"/>
            <a:stretch/>
          </p:blipFill>
          <p:spPr>
            <a:xfrm>
              <a:off x="0" y="3972661"/>
              <a:ext cx="4442362" cy="2886075"/>
            </a:xfrm>
            <a:prstGeom prst="rect">
              <a:avLst/>
            </a:prstGeom>
          </p:spPr>
        </p:pic>
      </p:grpSp>
      <p:sp>
        <p:nvSpPr>
          <p:cNvPr id="10" name="Rectangle 9"/>
          <p:cNvSpPr/>
          <p:nvPr/>
        </p:nvSpPr>
        <p:spPr>
          <a:xfrm>
            <a:off x="1589364" y="1550530"/>
            <a:ext cx="3009900" cy="978729"/>
          </a:xfrm>
          <a:prstGeom prst="rect">
            <a:avLst/>
          </a:prstGeom>
        </p:spPr>
        <p:txBody>
          <a:bodyPr wrap="square">
            <a:sp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mn-cs"/>
              </a:rPr>
              <a:t>Telemetry is collected at each</a:t>
            </a:r>
            <a:r>
              <a:rPr kumimoji="0" lang="en-US" sz="1600" b="0" i="0" u="none" strike="noStrike" kern="0" cap="none" spc="0" normalizeH="0" baseline="0" noProof="0" dirty="0">
                <a:ln>
                  <a:noFill/>
                </a:ln>
                <a:solidFill>
                  <a:srgbClr val="FFFFFF"/>
                </a:solidFill>
                <a:effectLst/>
                <a:uLnTx/>
                <a:uFillTx/>
                <a:latin typeface="Segoe UI"/>
                <a:ea typeface="+mn-ea"/>
                <a:cs typeface="+mn-cs"/>
              </a:rPr>
              <a:t> </a:t>
            </a:r>
            <a:r>
              <a:rPr kumimoji="0" lang="en-US" sz="1600" b="0" i="0" u="none" strike="noStrike" kern="0" cap="none" spc="-40" normalizeH="0" baseline="0" noProof="0" dirty="0">
                <a:ln>
                  <a:noFill/>
                </a:ln>
                <a:solidFill>
                  <a:srgbClr val="FFFFFF"/>
                </a:solidFill>
                <a:effectLst/>
                <a:uLnTx/>
                <a:uFillTx/>
                <a:latin typeface="Segoe UI"/>
                <a:ea typeface="+mn-ea"/>
                <a:cs typeface="+mn-cs"/>
              </a:rPr>
              <a:t>tier: server backend, middleware,</a:t>
            </a:r>
            <a:r>
              <a:rPr kumimoji="0" lang="en-US" sz="1600" b="0" i="0" u="none" strike="noStrike" kern="0" cap="none" spc="0" normalizeH="0" baseline="0" noProof="0" dirty="0">
                <a:ln>
                  <a:noFill/>
                </a:ln>
                <a:solidFill>
                  <a:srgbClr val="FFFFFF"/>
                </a:solidFill>
                <a:effectLst/>
                <a:uLnTx/>
                <a:uFillTx/>
                <a:latin typeface="Segoe UI"/>
                <a:ea typeface="+mn-ea"/>
                <a:cs typeface="+mn-cs"/>
              </a:rPr>
              <a:t> web service &amp; browser</a:t>
            </a:r>
          </a:p>
        </p:txBody>
      </p:sp>
      <p:sp>
        <p:nvSpPr>
          <p:cNvPr id="11" name="Rectangle 10"/>
          <p:cNvSpPr/>
          <p:nvPr/>
        </p:nvSpPr>
        <p:spPr>
          <a:xfrm>
            <a:off x="819150" y="1012593"/>
            <a:ext cx="904673" cy="1828854"/>
          </a:xfrm>
          <a:prstGeom prst="rect">
            <a:avLst/>
          </a:prstGeom>
        </p:spPr>
        <p:txBody>
          <a:bodyPr wrap="none">
            <a:noAutofit/>
          </a:bodyPr>
          <a:lstStyle/>
          <a:p>
            <a:pPr marL="0" marR="0" lvl="0" indent="0" algn="l" defTabSz="913551" rtl="0" eaLnBrk="1" fontAlgn="base" latinLnBrk="0" hangingPunct="1">
              <a:lnSpc>
                <a:spcPct val="120000"/>
              </a:lnSpc>
              <a:spcBef>
                <a:spcPct val="0"/>
              </a:spcBef>
              <a:spcAft>
                <a:spcPct val="0"/>
              </a:spcAft>
              <a:buClrTx/>
              <a:buSzTx/>
              <a:buFontTx/>
              <a:buNone/>
              <a:tabLst/>
              <a:defRPr/>
            </a:pPr>
            <a:r>
              <a:rPr kumimoji="0" lang="en-US" sz="10000" b="1" i="0" u="none" strike="noStrike" kern="0" cap="none" spc="0" normalizeH="0" baseline="0" noProof="0" dirty="0">
                <a:ln>
                  <a:noFill/>
                </a:ln>
                <a:solidFill>
                  <a:srgbClr val="FFFFFF">
                    <a:alpha val="15000"/>
                  </a:srgbClr>
                </a:solidFill>
                <a:effectLst/>
                <a:uLnTx/>
                <a:uFillTx/>
                <a:latin typeface="Segoe UI"/>
                <a:ea typeface="+mn-ea"/>
                <a:cs typeface="+mn-cs"/>
              </a:rPr>
              <a:t>1</a:t>
            </a:r>
          </a:p>
        </p:txBody>
      </p:sp>
      <p:sp>
        <p:nvSpPr>
          <p:cNvPr id="12" name="Rectangle 11"/>
          <p:cNvSpPr/>
          <p:nvPr/>
        </p:nvSpPr>
        <p:spPr>
          <a:xfrm>
            <a:off x="5701407" y="4606599"/>
            <a:ext cx="3360570" cy="951351"/>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0" cap="none" spc="-20" normalizeH="0" baseline="0" noProof="0" dirty="0">
                <a:ln>
                  <a:noFill/>
                </a:ln>
                <a:solidFill>
                  <a:srgbClr val="404040"/>
                </a:solidFill>
                <a:effectLst/>
                <a:uLnTx/>
                <a:uFillTx/>
                <a:latin typeface="Segoe UI"/>
                <a:ea typeface="+mn-ea"/>
                <a:cs typeface="+mn-cs"/>
              </a:rPr>
              <a:t>Telemetry arrives in the cloud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0" cap="none" spc="-20" normalizeH="0" baseline="0" noProof="0" dirty="0">
                <a:ln>
                  <a:noFill/>
                </a:ln>
                <a:solidFill>
                  <a:srgbClr val="404040"/>
                </a:solidFill>
                <a:effectLst/>
                <a:uLnTx/>
                <a:uFillTx/>
                <a:latin typeface="Segoe UI"/>
                <a:ea typeface="+mn-ea"/>
                <a:cs typeface="+mn-cs"/>
              </a:rPr>
              <a:t>where</a:t>
            </a:r>
            <a:r>
              <a:rPr kumimoji="0" lang="en-US" sz="1600" b="0" i="0" u="none" strike="noStrike" kern="0" cap="none" spc="0" normalizeH="0" baseline="0" noProof="0" dirty="0">
                <a:ln>
                  <a:noFill/>
                </a:ln>
                <a:solidFill>
                  <a:srgbClr val="404040"/>
                </a:solidFill>
                <a:effectLst/>
                <a:uLnTx/>
                <a:uFillTx/>
                <a:latin typeface="Segoe UI"/>
                <a:ea typeface="+mn-ea"/>
                <a:cs typeface="+mn-cs"/>
              </a:rPr>
              <a:t> </a:t>
            </a:r>
            <a:r>
              <a:rPr kumimoji="0" lang="en-US" sz="1600" b="0" i="0" u="none" strike="noStrike" kern="0" cap="none" spc="-20" normalizeH="0" baseline="0" noProof="0" dirty="0">
                <a:ln>
                  <a:noFill/>
                </a:ln>
                <a:solidFill>
                  <a:srgbClr val="404040"/>
                </a:solidFill>
                <a:effectLst/>
                <a:uLnTx/>
                <a:uFillTx/>
                <a:latin typeface="Segoe UI"/>
                <a:ea typeface="+mn-ea"/>
                <a:cs typeface="+mn-cs"/>
              </a:rPr>
              <a:t>it is stored &amp; processed with Machine Learning technology</a:t>
            </a:r>
            <a:endParaRPr kumimoji="0" lang="en-US" sz="1600" b="0" i="0" u="none" strike="noStrike" kern="0" cap="none" spc="0" normalizeH="0" baseline="0" noProof="0" dirty="0">
              <a:ln>
                <a:noFill/>
              </a:ln>
              <a:solidFill>
                <a:srgbClr val="404040"/>
              </a:solidFill>
              <a:effectLst/>
              <a:uLnTx/>
              <a:uFillTx/>
              <a:latin typeface="Segoe UI"/>
              <a:ea typeface="+mn-ea"/>
              <a:cs typeface="+mn-cs"/>
            </a:endParaRPr>
          </a:p>
        </p:txBody>
      </p:sp>
      <p:sp>
        <p:nvSpPr>
          <p:cNvPr id="13" name="Rectangle 12"/>
          <p:cNvSpPr/>
          <p:nvPr/>
        </p:nvSpPr>
        <p:spPr>
          <a:xfrm>
            <a:off x="8268329" y="678112"/>
            <a:ext cx="3678549" cy="830997"/>
          </a:xfrm>
          <a:prstGeom prst="rect">
            <a:avLst/>
          </a:prstGeom>
        </p:spPr>
        <p:txBody>
          <a:bodyPr wrap="squar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Segoe UI"/>
                <a:ea typeface="+mn-ea"/>
                <a:cs typeface="+mn-cs"/>
              </a:rPr>
              <a:t>Detect &amp; Diagnose problems in Azure Portal; Ask ad-hoc queries in Analytics; Integrate, Extend &amp; Customize</a:t>
            </a:r>
          </a:p>
        </p:txBody>
      </p:sp>
      <p:sp>
        <p:nvSpPr>
          <p:cNvPr id="14" name="Rectangle 13"/>
          <p:cNvSpPr/>
          <p:nvPr/>
        </p:nvSpPr>
        <p:spPr>
          <a:xfrm>
            <a:off x="7431441" y="82100"/>
            <a:ext cx="904673" cy="1828854"/>
          </a:xfrm>
          <a:prstGeom prst="rect">
            <a:avLst/>
          </a:prstGeom>
        </p:spPr>
        <p:txBody>
          <a:bodyPr wrap="none">
            <a:noAutofit/>
          </a:bodyPr>
          <a:lstStyle/>
          <a:p>
            <a:pPr marL="0" marR="0" lvl="0" indent="0" algn="l" defTabSz="913551" rtl="0" eaLnBrk="1" fontAlgn="base" latinLnBrk="0" hangingPunct="1">
              <a:lnSpc>
                <a:spcPct val="120000"/>
              </a:lnSpc>
              <a:spcBef>
                <a:spcPct val="0"/>
              </a:spcBef>
              <a:spcAft>
                <a:spcPct val="0"/>
              </a:spcAft>
              <a:buClrTx/>
              <a:buSzTx/>
              <a:buFontTx/>
              <a:buNone/>
              <a:tabLst/>
              <a:defRPr/>
            </a:pPr>
            <a:r>
              <a:rPr kumimoji="0" lang="en-US" sz="10000" b="1" i="0" u="none" strike="noStrike" kern="0" cap="none" spc="0" normalizeH="0" baseline="0" noProof="0" dirty="0">
                <a:ln>
                  <a:noFill/>
                </a:ln>
                <a:solidFill>
                  <a:srgbClr val="FFFFFF">
                    <a:alpha val="15000"/>
                  </a:srgbClr>
                </a:solidFill>
                <a:effectLst/>
                <a:uLnTx/>
                <a:uFillTx/>
                <a:latin typeface="Segoe UI"/>
                <a:ea typeface="+mn-ea"/>
                <a:cs typeface="+mn-cs"/>
              </a:rPr>
              <a:t>3</a:t>
            </a:r>
          </a:p>
        </p:txBody>
      </p:sp>
      <p:grpSp>
        <p:nvGrpSpPr>
          <p:cNvPr id="15" name="Group 14"/>
          <p:cNvGrpSpPr/>
          <p:nvPr/>
        </p:nvGrpSpPr>
        <p:grpSpPr>
          <a:xfrm>
            <a:off x="8270677" y="1780946"/>
            <a:ext cx="3676201" cy="2930041"/>
            <a:chOff x="8238220" y="2114321"/>
            <a:chExt cx="3676201" cy="2930041"/>
          </a:xfrm>
        </p:grpSpPr>
        <p:pic>
          <p:nvPicPr>
            <p:cNvPr id="16" name="Picture 15"/>
            <p:cNvPicPr>
              <a:picLocks noChangeAspect="1"/>
            </p:cNvPicPr>
            <p:nvPr/>
          </p:nvPicPr>
          <p:blipFill>
            <a:blip r:embed="rId5"/>
            <a:stretch>
              <a:fillRect/>
            </a:stretch>
          </p:blipFill>
          <p:spPr>
            <a:xfrm>
              <a:off x="10498181" y="2736060"/>
              <a:ext cx="1416240" cy="2308302"/>
            </a:xfrm>
            <a:prstGeom prst="rect">
              <a:avLst/>
            </a:prstGeom>
          </p:spPr>
        </p:pic>
        <p:pic>
          <p:nvPicPr>
            <p:cNvPr id="17" name="Picture 16"/>
            <p:cNvPicPr>
              <a:picLocks noChangeAspect="1"/>
            </p:cNvPicPr>
            <p:nvPr/>
          </p:nvPicPr>
          <p:blipFill>
            <a:blip r:embed="rId6"/>
            <a:stretch>
              <a:fillRect/>
            </a:stretch>
          </p:blipFill>
          <p:spPr>
            <a:xfrm>
              <a:off x="9369661" y="2425191"/>
              <a:ext cx="1406394" cy="2300288"/>
            </a:xfrm>
            <a:prstGeom prst="rect">
              <a:avLst/>
            </a:prstGeom>
          </p:spPr>
        </p:pic>
        <p:pic>
          <p:nvPicPr>
            <p:cNvPr id="18" name="Picture 17"/>
            <p:cNvPicPr>
              <a:picLocks noChangeAspect="1"/>
            </p:cNvPicPr>
            <p:nvPr/>
          </p:nvPicPr>
          <p:blipFill>
            <a:blip r:embed="rId7"/>
            <a:stretch>
              <a:fillRect/>
            </a:stretch>
          </p:blipFill>
          <p:spPr>
            <a:xfrm>
              <a:off x="8238220" y="2114321"/>
              <a:ext cx="1409315" cy="2300288"/>
            </a:xfrm>
            <a:prstGeom prst="rect">
              <a:avLst/>
            </a:prstGeom>
          </p:spPr>
        </p:pic>
      </p:grpSp>
      <p:sp>
        <p:nvSpPr>
          <p:cNvPr id="19" name="Right Arrow 18"/>
          <p:cNvSpPr/>
          <p:nvPr/>
        </p:nvSpPr>
        <p:spPr bwMode="auto">
          <a:xfrm>
            <a:off x="6006714" y="2625260"/>
            <a:ext cx="2162806" cy="1245531"/>
          </a:xfrm>
          <a:prstGeom prst="rightArrow">
            <a:avLst/>
          </a:prstGeom>
          <a:solidFill>
            <a:srgbClr val="FFFFFF">
              <a:alpha val="50000"/>
            </a:srgbClr>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Freeform 95"/>
          <p:cNvSpPr>
            <a:spLocks/>
          </p:cNvSpPr>
          <p:nvPr/>
        </p:nvSpPr>
        <p:spPr bwMode="auto">
          <a:xfrm flipH="1">
            <a:off x="4190899" y="2060190"/>
            <a:ext cx="2543276" cy="16516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692B7B"/>
              </a:solidFill>
              <a:effectLst/>
              <a:uLnTx/>
              <a:uFillTx/>
              <a:latin typeface="Segoe UI"/>
              <a:ea typeface="+mn-ea"/>
              <a:cs typeface="+mn-cs"/>
            </a:endParaRPr>
          </a:p>
        </p:txBody>
      </p:sp>
      <p:sp>
        <p:nvSpPr>
          <p:cNvPr id="21" name="Rectangle 20"/>
          <p:cNvSpPr/>
          <p:nvPr/>
        </p:nvSpPr>
        <p:spPr>
          <a:xfrm>
            <a:off x="4897975" y="3959242"/>
            <a:ext cx="904673" cy="1828854"/>
          </a:xfrm>
          <a:prstGeom prst="rect">
            <a:avLst/>
          </a:prstGeom>
        </p:spPr>
        <p:txBody>
          <a:bodyPr wrap="none">
            <a:noAutofit/>
          </a:bodyPr>
          <a:lstStyle/>
          <a:p>
            <a:pPr marL="0" marR="0" lvl="0" indent="0" algn="l" defTabSz="913551" rtl="0" eaLnBrk="1" fontAlgn="base" latinLnBrk="0" hangingPunct="1">
              <a:lnSpc>
                <a:spcPct val="120000"/>
              </a:lnSpc>
              <a:spcBef>
                <a:spcPct val="0"/>
              </a:spcBef>
              <a:spcAft>
                <a:spcPct val="0"/>
              </a:spcAft>
              <a:buClrTx/>
              <a:buSzTx/>
              <a:buFontTx/>
              <a:buNone/>
              <a:tabLst/>
              <a:defRPr/>
            </a:pPr>
            <a:r>
              <a:rPr kumimoji="0" lang="en-US" sz="10000" b="1" i="0" u="none" strike="noStrike" kern="0" cap="none" spc="0" normalizeH="0" baseline="0" noProof="0" dirty="0">
                <a:ln>
                  <a:noFill/>
                </a:ln>
                <a:solidFill>
                  <a:srgbClr val="FFFFFF">
                    <a:alpha val="15000"/>
                  </a:srgbClr>
                </a:solidFill>
                <a:effectLst/>
                <a:uLnTx/>
                <a:uFillTx/>
                <a:latin typeface="Segoe UI"/>
                <a:ea typeface="+mn-ea"/>
                <a:cs typeface="+mn-cs"/>
              </a:rPr>
              <a:t>2</a:t>
            </a:r>
          </a:p>
        </p:txBody>
      </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6596" y="2569960"/>
            <a:ext cx="2173111" cy="1715614"/>
          </a:xfrm>
          <a:prstGeom prst="rect">
            <a:avLst/>
          </a:prstGeom>
        </p:spPr>
      </p:pic>
      <p:grpSp>
        <p:nvGrpSpPr>
          <p:cNvPr id="23" name="Group 22"/>
          <p:cNvGrpSpPr/>
          <p:nvPr/>
        </p:nvGrpSpPr>
        <p:grpSpPr>
          <a:xfrm>
            <a:off x="8229885" y="4649995"/>
            <a:ext cx="4206590" cy="2344530"/>
            <a:chOff x="7982235" y="4513470"/>
            <a:chExt cx="4206590" cy="2344530"/>
          </a:xfrm>
        </p:grpSpPr>
        <p:sp>
          <p:nvSpPr>
            <p:cNvPr id="24"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5"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6"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7"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9"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0"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1"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3"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6"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8"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9"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0"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1"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2"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3"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pic>
        <p:nvPicPr>
          <p:cNvPr id="45" name="Picture 44"/>
          <p:cNvPicPr>
            <a:picLocks noChangeAspect="1"/>
          </p:cNvPicPr>
          <p:nvPr/>
        </p:nvPicPr>
        <p:blipFill>
          <a:blip r:embed="rId9"/>
          <a:stretch>
            <a:fillRect/>
          </a:stretch>
        </p:blipFill>
        <p:spPr>
          <a:xfrm>
            <a:off x="8893249" y="3617985"/>
            <a:ext cx="2369564" cy="15496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302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40865" y="1020420"/>
            <a:ext cx="650177" cy="836280"/>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marL="0" marR="0" lvl="0" indent="0" algn="ctr" defTabSz="969767"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6" name="TextBox 485"/>
            <p:cNvSpPr txBox="1"/>
            <p:nvPr/>
          </p:nvSpPr>
          <p:spPr>
            <a:xfrm>
              <a:off x="5746744" y="721753"/>
              <a:ext cx="635000" cy="820073"/>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3744" b="0" i="0" u="none" strike="noStrike" kern="0" cap="none" spc="0" normalizeH="0" baseline="0" noProof="0" dirty="0">
                  <a:ln>
                    <a:noFill/>
                  </a:ln>
                  <a:solidFill>
                    <a:srgbClr val="FFFFFF"/>
                  </a:solidFill>
                  <a:effectLst/>
                  <a:uLnTx/>
                  <a:uFillTx/>
                  <a:latin typeface="Segoe UI"/>
                  <a:ea typeface="+mn-ea"/>
                  <a:cs typeface="+mn-cs"/>
                </a:rPr>
                <a:t>1</a:t>
              </a:r>
            </a:p>
          </p:txBody>
        </p:sp>
      </p:grpSp>
      <p:sp>
        <p:nvSpPr>
          <p:cNvPr id="377" name="Rounded Rectangle 376"/>
          <p:cNvSpPr/>
          <p:nvPr/>
        </p:nvSpPr>
        <p:spPr bwMode="auto">
          <a:xfrm>
            <a:off x="3928048" y="5281289"/>
            <a:ext cx="2567689" cy="940840"/>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ctr" anchorCtr="0" forceAA="0" compatLnSpc="1">
            <a:prstTxWarp prst="textNoShape">
              <a:avLst/>
            </a:prstTxWarp>
            <a:noAutofit/>
          </a:bodyPr>
          <a:lstStyle/>
          <a:p>
            <a:pPr marL="0" marR="0" lvl="0" indent="0" algn="ctr" defTabSz="969767"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a:t>
            </a:r>
          </a:p>
        </p:txBody>
      </p:sp>
      <p:sp>
        <p:nvSpPr>
          <p:cNvPr id="378" name="Rectangle 377"/>
          <p:cNvSpPr/>
          <p:nvPr/>
        </p:nvSpPr>
        <p:spPr bwMode="auto">
          <a:xfrm>
            <a:off x="3928048" y="4632985"/>
            <a:ext cx="2567689" cy="56593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ctr" anchorCtr="0" forceAA="0" compatLnSpc="1">
            <a:prstTxWarp prst="textNoShape">
              <a:avLst/>
            </a:prstTxWarp>
            <a:noAutofit/>
          </a:bodyPr>
          <a:lstStyle/>
          <a:p>
            <a:pPr marL="0" marR="0" lvl="0" indent="0" algn="ctr" defTabSz="969767"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a:t>
            </a:r>
          </a:p>
        </p:txBody>
      </p:sp>
      <p:sp>
        <p:nvSpPr>
          <p:cNvPr id="381" name="Rectangle 380"/>
          <p:cNvSpPr/>
          <p:nvPr/>
        </p:nvSpPr>
        <p:spPr bwMode="auto">
          <a:xfrm>
            <a:off x="3928046" y="3186082"/>
            <a:ext cx="2567688" cy="136452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ctr" anchorCtr="0" forceAA="0" compatLnSpc="1">
            <a:prstTxWarp prst="textNoShape">
              <a:avLst/>
            </a:prstTxWarp>
            <a:noAutofit/>
          </a:bodyPr>
          <a:lstStyle/>
          <a:p>
            <a:pPr marL="0" marR="0" lvl="0" indent="0" algn="ctr" defTabSz="969767"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a:t>
            </a:r>
          </a:p>
        </p:txBody>
      </p:sp>
      <p:grpSp>
        <p:nvGrpSpPr>
          <p:cNvPr id="11" name="Group 10"/>
          <p:cNvGrpSpPr/>
          <p:nvPr/>
        </p:nvGrpSpPr>
        <p:grpSpPr>
          <a:xfrm>
            <a:off x="7670547" y="887621"/>
            <a:ext cx="5074603" cy="5388590"/>
            <a:chOff x="7394750" y="455559"/>
            <a:chExt cx="4976259" cy="5284161"/>
          </a:xfrm>
        </p:grpSpPr>
        <p:grpSp>
          <p:nvGrpSpPr>
            <p:cNvPr id="4" name="Group 3"/>
            <p:cNvGrpSpPr/>
            <p:nvPr/>
          </p:nvGrpSpPr>
          <p:grpSpPr>
            <a:xfrm>
              <a:off x="7404275" y="455559"/>
              <a:ext cx="3796375" cy="1190084"/>
              <a:chOff x="7590294" y="801789"/>
              <a:chExt cx="3796375" cy="1190084"/>
            </a:xfrm>
          </p:grpSpPr>
          <p:sp>
            <p:nvSpPr>
              <p:cNvPr id="487" name="TextBox 486"/>
              <p:cNvSpPr txBox="1"/>
              <p:nvPr/>
            </p:nvSpPr>
            <p:spPr>
              <a:xfrm>
                <a:off x="7590294" y="801789"/>
                <a:ext cx="3290945" cy="640416"/>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0072C6"/>
                    </a:solidFill>
                    <a:effectLst/>
                    <a:uLnTx/>
                    <a:uFillTx/>
                    <a:latin typeface="Segoe UI Light"/>
                    <a:ea typeface="+mn-ea"/>
                    <a:cs typeface="+mn-cs"/>
                  </a:rPr>
                  <a:t>Outside-in monitoring</a:t>
                </a:r>
              </a:p>
            </p:txBody>
          </p:sp>
          <p:sp>
            <p:nvSpPr>
              <p:cNvPr id="488" name="TextBox 487"/>
              <p:cNvSpPr txBox="1"/>
              <p:nvPr/>
            </p:nvSpPr>
            <p:spPr>
              <a:xfrm>
                <a:off x="7590294" y="1181979"/>
                <a:ext cx="3796375" cy="809894"/>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404040"/>
                    </a:solidFill>
                    <a:effectLst/>
                    <a:uLnTx/>
                    <a:uFillTx/>
                    <a:latin typeface="Segoe UI"/>
                    <a:ea typeface="+mn-ea"/>
                    <a:cs typeface="+mn-cs"/>
                  </a:rPr>
                  <a:t>URL pings and web tests from 16</a:t>
                </a:r>
                <a:br>
                  <a:rPr kumimoji="0" lang="en-US" sz="1836" b="0" i="0" u="none" strike="noStrike" kern="0" cap="none" spc="0" normalizeH="0" baseline="0" noProof="0" dirty="0">
                    <a:ln>
                      <a:noFill/>
                    </a:ln>
                    <a:solidFill>
                      <a:srgbClr val="404040"/>
                    </a:solidFill>
                    <a:effectLst/>
                    <a:uLnTx/>
                    <a:uFillTx/>
                    <a:latin typeface="Segoe UI"/>
                    <a:ea typeface="+mn-ea"/>
                    <a:cs typeface="+mn-cs"/>
                  </a:rPr>
                </a:br>
                <a:r>
                  <a:rPr kumimoji="0" lang="en-US" sz="1836" b="0" i="0" u="none" strike="noStrike" kern="0" cap="none" spc="0" normalizeH="0" baseline="0" noProof="0" dirty="0">
                    <a:ln>
                      <a:noFill/>
                    </a:ln>
                    <a:solidFill>
                      <a:srgbClr val="404040"/>
                    </a:solidFill>
                    <a:effectLst/>
                    <a:uLnTx/>
                    <a:uFillTx/>
                    <a:latin typeface="Segoe UI"/>
                    <a:ea typeface="+mn-ea"/>
                    <a:cs typeface="+mn-cs"/>
                  </a:rPr>
                  <a:t>global points of presence</a:t>
                </a:r>
              </a:p>
            </p:txBody>
          </p:sp>
        </p:grpSp>
        <p:grpSp>
          <p:nvGrpSpPr>
            <p:cNvPr id="6" name="Group 5"/>
            <p:cNvGrpSpPr/>
            <p:nvPr/>
          </p:nvGrpSpPr>
          <p:grpSpPr>
            <a:xfrm>
              <a:off x="7404275" y="1612334"/>
              <a:ext cx="4004796" cy="935812"/>
              <a:chOff x="7590294" y="2161552"/>
              <a:chExt cx="4004796" cy="935812"/>
            </a:xfrm>
          </p:grpSpPr>
          <p:sp>
            <p:nvSpPr>
              <p:cNvPr id="499" name="TextBox 498"/>
              <p:cNvSpPr txBox="1"/>
              <p:nvPr/>
            </p:nvSpPr>
            <p:spPr>
              <a:xfrm>
                <a:off x="7590294" y="2161552"/>
                <a:ext cx="3526586" cy="640416"/>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0072C6"/>
                    </a:solidFill>
                    <a:effectLst/>
                    <a:uLnTx/>
                    <a:uFillTx/>
                    <a:latin typeface="Segoe UI Light"/>
                    <a:ea typeface="+mn-ea"/>
                    <a:cs typeface="+mn-cs"/>
                  </a:rPr>
                  <a:t>Observed user behavior</a:t>
                </a:r>
              </a:p>
            </p:txBody>
          </p:sp>
          <p:sp>
            <p:nvSpPr>
              <p:cNvPr id="500" name="TextBox 499"/>
              <p:cNvSpPr txBox="1"/>
              <p:nvPr/>
            </p:nvSpPr>
            <p:spPr>
              <a:xfrm>
                <a:off x="7590294" y="2541742"/>
                <a:ext cx="4004796" cy="555622"/>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404040"/>
                    </a:solidFill>
                    <a:effectLst/>
                    <a:uLnTx/>
                    <a:uFillTx/>
                    <a:latin typeface="Segoe UI"/>
                    <a:ea typeface="+mn-ea"/>
                    <a:cs typeface="+mn-cs"/>
                  </a:rPr>
                  <a:t>How is the application being used?</a:t>
                </a:r>
              </a:p>
            </p:txBody>
          </p:sp>
        </p:grpSp>
        <p:grpSp>
          <p:nvGrpSpPr>
            <p:cNvPr id="501" name="Group 500"/>
            <p:cNvGrpSpPr/>
            <p:nvPr/>
          </p:nvGrpSpPr>
          <p:grpSpPr>
            <a:xfrm>
              <a:off x="7404275" y="2547510"/>
              <a:ext cx="4274138" cy="1190084"/>
              <a:chOff x="7590294" y="2161552"/>
              <a:chExt cx="4274138" cy="1190084"/>
            </a:xfrm>
          </p:grpSpPr>
          <p:sp>
            <p:nvSpPr>
              <p:cNvPr id="502" name="TextBox 501"/>
              <p:cNvSpPr txBox="1"/>
              <p:nvPr/>
            </p:nvSpPr>
            <p:spPr>
              <a:xfrm>
                <a:off x="7590294" y="2161552"/>
                <a:ext cx="4103667" cy="640416"/>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0072C6"/>
                    </a:solidFill>
                    <a:effectLst/>
                    <a:uLnTx/>
                    <a:uFillTx/>
                    <a:latin typeface="Segoe UI Light"/>
                    <a:ea typeface="+mn-ea"/>
                    <a:cs typeface="+mn-cs"/>
                  </a:rPr>
                  <a:t>Developer traces and events</a:t>
                </a:r>
              </a:p>
            </p:txBody>
          </p:sp>
          <p:sp>
            <p:nvSpPr>
              <p:cNvPr id="503" name="TextBox 502"/>
              <p:cNvSpPr txBox="1"/>
              <p:nvPr/>
            </p:nvSpPr>
            <p:spPr>
              <a:xfrm>
                <a:off x="7590294" y="2541742"/>
                <a:ext cx="4274138" cy="809894"/>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404040"/>
                    </a:solidFill>
                    <a:effectLst/>
                    <a:uLnTx/>
                    <a:uFillTx/>
                    <a:latin typeface="Segoe UI"/>
                    <a:ea typeface="+mn-ea"/>
                    <a:cs typeface="+mn-cs"/>
                  </a:rPr>
                  <a:t>Whatever the developer would like to</a:t>
                </a:r>
                <a:br>
                  <a:rPr kumimoji="0" lang="en-US" sz="1836" b="0" i="0" u="none" strike="noStrike" kern="0" cap="none" spc="0" normalizeH="0" baseline="0" noProof="0" dirty="0">
                    <a:ln>
                      <a:noFill/>
                    </a:ln>
                    <a:solidFill>
                      <a:srgbClr val="404040"/>
                    </a:solidFill>
                    <a:effectLst/>
                    <a:uLnTx/>
                    <a:uFillTx/>
                    <a:latin typeface="Segoe UI"/>
                    <a:ea typeface="+mn-ea"/>
                    <a:cs typeface="+mn-cs"/>
                  </a:rPr>
                </a:br>
                <a:r>
                  <a:rPr kumimoji="0" lang="en-US" sz="1836" b="0" i="0" u="none" strike="noStrike" kern="0" cap="none" spc="0" normalizeH="0" baseline="0" noProof="0" dirty="0">
                    <a:ln>
                      <a:noFill/>
                    </a:ln>
                    <a:solidFill>
                      <a:srgbClr val="404040"/>
                    </a:solidFill>
                    <a:effectLst/>
                    <a:uLnTx/>
                    <a:uFillTx/>
                    <a:latin typeface="Segoe UI"/>
                    <a:ea typeface="+mn-ea"/>
                    <a:cs typeface="+mn-cs"/>
                  </a:rPr>
                  <a:t>send to Application Insights</a:t>
                </a:r>
              </a:p>
            </p:txBody>
          </p:sp>
        </p:grpSp>
        <p:grpSp>
          <p:nvGrpSpPr>
            <p:cNvPr id="504" name="Group 503"/>
            <p:cNvGrpSpPr/>
            <p:nvPr/>
          </p:nvGrpSpPr>
          <p:grpSpPr>
            <a:xfrm>
              <a:off x="7404275" y="3704285"/>
              <a:ext cx="4966734" cy="1190084"/>
              <a:chOff x="7590294" y="2161552"/>
              <a:chExt cx="4966734" cy="1190084"/>
            </a:xfrm>
          </p:grpSpPr>
          <p:sp>
            <p:nvSpPr>
              <p:cNvPr id="505" name="TextBox 504"/>
              <p:cNvSpPr txBox="1"/>
              <p:nvPr/>
            </p:nvSpPr>
            <p:spPr>
              <a:xfrm>
                <a:off x="7590294" y="2161552"/>
                <a:ext cx="4406634" cy="640416"/>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0072C6"/>
                    </a:solidFill>
                    <a:effectLst/>
                    <a:uLnTx/>
                    <a:uFillTx/>
                    <a:latin typeface="Segoe UI Light"/>
                    <a:ea typeface="+mn-ea"/>
                    <a:cs typeface="+mn-cs"/>
                  </a:rPr>
                  <a:t>Observed application behavior</a:t>
                </a:r>
              </a:p>
            </p:txBody>
          </p:sp>
          <p:sp>
            <p:nvSpPr>
              <p:cNvPr id="506" name="TextBox 505"/>
              <p:cNvSpPr txBox="1"/>
              <p:nvPr/>
            </p:nvSpPr>
            <p:spPr>
              <a:xfrm>
                <a:off x="7590294" y="2541742"/>
                <a:ext cx="4966734" cy="809894"/>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404040"/>
                    </a:solidFill>
                    <a:effectLst/>
                    <a:uLnTx/>
                    <a:uFillTx/>
                    <a:latin typeface="Segoe UI"/>
                    <a:ea typeface="+mn-ea"/>
                    <a:cs typeface="+mn-cs"/>
                  </a:rPr>
                  <a:t>No coding required – service dependencies,</a:t>
                </a:r>
                <a:br>
                  <a:rPr kumimoji="0" lang="en-US" sz="1836" b="0" i="0" u="none" strike="noStrike" kern="0" cap="none" spc="0" normalizeH="0" baseline="0" noProof="0" dirty="0">
                    <a:ln>
                      <a:noFill/>
                    </a:ln>
                    <a:solidFill>
                      <a:srgbClr val="404040"/>
                    </a:solidFill>
                    <a:effectLst/>
                    <a:uLnTx/>
                    <a:uFillTx/>
                    <a:latin typeface="Segoe UI"/>
                    <a:ea typeface="+mn-ea"/>
                    <a:cs typeface="+mn-cs"/>
                  </a:rPr>
                </a:br>
                <a:r>
                  <a:rPr kumimoji="0" lang="en-US" sz="1836" b="0" i="0" u="none" strike="noStrike" kern="0" cap="none" spc="0" normalizeH="0" baseline="0" noProof="0" dirty="0">
                    <a:ln>
                      <a:noFill/>
                    </a:ln>
                    <a:solidFill>
                      <a:srgbClr val="404040"/>
                    </a:solidFill>
                    <a:effectLst/>
                    <a:uLnTx/>
                    <a:uFillTx/>
                    <a:latin typeface="Segoe UI"/>
                    <a:ea typeface="+mn-ea"/>
                    <a:cs typeface="+mn-cs"/>
                  </a:rPr>
                  <a:t>queries, response time, exceptions, logs, etc.</a:t>
                </a:r>
              </a:p>
            </p:txBody>
          </p:sp>
        </p:grpSp>
        <p:grpSp>
          <p:nvGrpSpPr>
            <p:cNvPr id="507" name="Group 506"/>
            <p:cNvGrpSpPr/>
            <p:nvPr/>
          </p:nvGrpSpPr>
          <p:grpSpPr>
            <a:xfrm>
              <a:off x="7394750" y="4803908"/>
              <a:ext cx="3887261" cy="935812"/>
              <a:chOff x="7590294" y="2161552"/>
              <a:chExt cx="3887261" cy="935812"/>
            </a:xfrm>
          </p:grpSpPr>
          <p:sp>
            <p:nvSpPr>
              <p:cNvPr id="508" name="TextBox 507"/>
              <p:cNvSpPr txBox="1"/>
              <p:nvPr/>
            </p:nvSpPr>
            <p:spPr>
              <a:xfrm>
                <a:off x="7590294" y="2161552"/>
                <a:ext cx="3887261" cy="640416"/>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0072C6"/>
                    </a:solidFill>
                    <a:effectLst/>
                    <a:uLnTx/>
                    <a:uFillTx/>
                    <a:latin typeface="Segoe UI Light"/>
                    <a:ea typeface="+mn-ea"/>
                    <a:cs typeface="+mn-cs"/>
                  </a:rPr>
                  <a:t>Infrastructure performance</a:t>
                </a:r>
              </a:p>
            </p:txBody>
          </p:sp>
          <p:sp>
            <p:nvSpPr>
              <p:cNvPr id="509" name="TextBox 508"/>
              <p:cNvSpPr txBox="1"/>
              <p:nvPr/>
            </p:nvSpPr>
            <p:spPr>
              <a:xfrm>
                <a:off x="7590294" y="2541742"/>
                <a:ext cx="3474124" cy="555622"/>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404040"/>
                    </a:solidFill>
                    <a:effectLst/>
                    <a:uLnTx/>
                    <a:uFillTx/>
                    <a:latin typeface="Segoe UI"/>
                    <a:ea typeface="+mn-ea"/>
                    <a:cs typeface="+mn-cs"/>
                  </a:rPr>
                  <a:t>System performance counters</a:t>
                </a:r>
              </a:p>
            </p:txBody>
          </p:sp>
        </p:grpSp>
      </p:grpSp>
      <p:pic>
        <p:nvPicPr>
          <p:cNvPr id="682" name="Picture 681" descr="pers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3205" y="1702706"/>
            <a:ext cx="1897374" cy="1466152"/>
          </a:xfrm>
          <a:prstGeom prst="rect">
            <a:avLst/>
          </a:prstGeom>
        </p:spPr>
      </p:pic>
      <p:grpSp>
        <p:nvGrpSpPr>
          <p:cNvPr id="76" name="Group 75"/>
          <p:cNvGrpSpPr/>
          <p:nvPr/>
        </p:nvGrpSpPr>
        <p:grpSpPr>
          <a:xfrm>
            <a:off x="6937423" y="2169279"/>
            <a:ext cx="650177" cy="836280"/>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marL="0" marR="0" lvl="0" indent="0" algn="ctr" defTabSz="969767"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p:cNvSpPr txBox="1"/>
            <p:nvPr/>
          </p:nvSpPr>
          <p:spPr>
            <a:xfrm>
              <a:off x="5746744" y="721753"/>
              <a:ext cx="635000" cy="820073"/>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3744" b="0" i="0" u="none" strike="noStrike" kern="0" cap="none" spc="0" normalizeH="0" baseline="0" noProof="0" dirty="0">
                  <a:ln>
                    <a:noFill/>
                  </a:ln>
                  <a:solidFill>
                    <a:srgbClr val="FFFFFF"/>
                  </a:solidFill>
                  <a:effectLst/>
                  <a:uLnTx/>
                  <a:uFillTx/>
                  <a:latin typeface="Segoe UI"/>
                  <a:ea typeface="+mn-ea"/>
                  <a:cs typeface="+mn-cs"/>
                </a:rPr>
                <a:t>2</a:t>
              </a:r>
            </a:p>
          </p:txBody>
        </p:sp>
      </p:grpSp>
      <p:grpSp>
        <p:nvGrpSpPr>
          <p:cNvPr id="79" name="Group 78"/>
          <p:cNvGrpSpPr/>
          <p:nvPr/>
        </p:nvGrpSpPr>
        <p:grpSpPr>
          <a:xfrm>
            <a:off x="6935052" y="3140585"/>
            <a:ext cx="650177" cy="836280"/>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marL="0" marR="0" lvl="0" indent="0" algn="ctr" defTabSz="969767"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p:cNvSpPr txBox="1"/>
            <p:nvPr/>
          </p:nvSpPr>
          <p:spPr>
            <a:xfrm>
              <a:off x="5746744" y="721753"/>
              <a:ext cx="635000" cy="820073"/>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3744" b="0" i="0" u="none" strike="noStrike" kern="0" cap="none" spc="0" normalizeH="0" baseline="0" noProof="0" dirty="0">
                  <a:ln>
                    <a:noFill/>
                  </a:ln>
                  <a:solidFill>
                    <a:srgbClr val="FFFFFF"/>
                  </a:solidFill>
                  <a:effectLst/>
                  <a:uLnTx/>
                  <a:uFillTx/>
                  <a:latin typeface="Segoe UI"/>
                  <a:ea typeface="+mn-ea"/>
                  <a:cs typeface="+mn-cs"/>
                </a:rPr>
                <a:t>3</a:t>
              </a:r>
            </a:p>
          </p:txBody>
        </p:sp>
      </p:grpSp>
      <p:grpSp>
        <p:nvGrpSpPr>
          <p:cNvPr id="82" name="Group 81"/>
          <p:cNvGrpSpPr/>
          <p:nvPr/>
        </p:nvGrpSpPr>
        <p:grpSpPr>
          <a:xfrm>
            <a:off x="6932683" y="4277431"/>
            <a:ext cx="650177" cy="836280"/>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marL="0" marR="0" lvl="0" indent="0" algn="ctr" defTabSz="969767"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p:cNvSpPr txBox="1"/>
            <p:nvPr/>
          </p:nvSpPr>
          <p:spPr>
            <a:xfrm>
              <a:off x="5746744" y="721753"/>
              <a:ext cx="635000" cy="820073"/>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3744" b="0" i="0" u="none" strike="noStrike" kern="0" cap="none" spc="0" normalizeH="0" baseline="0" noProof="0" dirty="0">
                  <a:ln>
                    <a:noFill/>
                  </a:ln>
                  <a:solidFill>
                    <a:srgbClr val="FFFFFF"/>
                  </a:solidFill>
                  <a:effectLst/>
                  <a:uLnTx/>
                  <a:uFillTx/>
                  <a:latin typeface="Segoe UI"/>
                  <a:ea typeface="+mn-ea"/>
                  <a:cs typeface="+mn-cs"/>
                </a:rPr>
                <a:t>4</a:t>
              </a:r>
            </a:p>
          </p:txBody>
        </p:sp>
      </p:grpSp>
      <p:grpSp>
        <p:nvGrpSpPr>
          <p:cNvPr id="85" name="Group 84"/>
          <p:cNvGrpSpPr/>
          <p:nvPr/>
        </p:nvGrpSpPr>
        <p:grpSpPr>
          <a:xfrm>
            <a:off x="6934206" y="5431451"/>
            <a:ext cx="650177" cy="836280"/>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marL="0" marR="0" lvl="0" indent="0" algn="ctr" defTabSz="969767"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TextBox 86"/>
            <p:cNvSpPr txBox="1"/>
            <p:nvPr/>
          </p:nvSpPr>
          <p:spPr>
            <a:xfrm>
              <a:off x="5746744" y="721753"/>
              <a:ext cx="635000" cy="820073"/>
            </a:xfrm>
            <a:prstGeom prst="rect">
              <a:avLst/>
            </a:prstGeom>
            <a:noFill/>
          </p:spPr>
          <p:txBody>
            <a:bodyPr wrap="none" lIns="190207" tIns="152166" rIns="190207" bIns="152166" rtlCol="0">
              <a:spAutoFit/>
            </a:bodyPr>
            <a:lstStyle/>
            <a:p>
              <a:pPr marL="0" marR="0" lvl="0" indent="0" algn="l" defTabSz="951121" rtl="0" eaLnBrk="1" fontAlgn="auto" latinLnBrk="0" hangingPunct="1">
                <a:lnSpc>
                  <a:spcPct val="90000"/>
                </a:lnSpc>
                <a:spcBef>
                  <a:spcPts val="0"/>
                </a:spcBef>
                <a:spcAft>
                  <a:spcPts val="0"/>
                </a:spcAft>
                <a:buClrTx/>
                <a:buSzTx/>
                <a:buFontTx/>
                <a:buNone/>
                <a:tabLst/>
                <a:defRPr/>
              </a:pPr>
              <a:r>
                <a:rPr kumimoji="0" lang="en-US" sz="3744" b="0" i="0" u="none" strike="noStrike" kern="0" cap="none" spc="0" normalizeH="0" baseline="0" noProof="0" dirty="0">
                  <a:ln>
                    <a:noFill/>
                  </a:ln>
                  <a:solidFill>
                    <a:srgbClr val="FFFFFF"/>
                  </a:solidFill>
                  <a:effectLst/>
                  <a:uLnTx/>
                  <a:uFillTx/>
                  <a:latin typeface="Segoe UI"/>
                  <a:ea typeface="+mn-ea"/>
                  <a:cs typeface="+mn-cs"/>
                </a:rPr>
                <a:t>5</a:t>
              </a:r>
            </a:p>
          </p:txBody>
        </p:sp>
      </p:grpSp>
      <p:sp>
        <p:nvSpPr>
          <p:cNvPr id="88" name="Title 1"/>
          <p:cNvSpPr>
            <a:spLocks noGrp="1"/>
          </p:cNvSpPr>
          <p:nvPr>
            <p:ph type="title"/>
          </p:nvPr>
        </p:nvSpPr>
        <p:spPr>
          <a:xfrm>
            <a:off x="184866" y="178725"/>
            <a:ext cx="11887878" cy="917444"/>
          </a:xfrm>
        </p:spPr>
        <p:txBody>
          <a:bodyPr>
            <a:normAutofit/>
          </a:bodyPr>
          <a:lstStyle/>
          <a:p>
            <a:r>
              <a:rPr lang="en-US" sz="4896" dirty="0">
                <a:latin typeface="Segoe UI Light" panose="020B0502040204020203" pitchFamily="34" charset="0"/>
                <a:cs typeface="Segoe UI Light" panose="020B0502040204020203" pitchFamily="34" charset="0"/>
              </a:rPr>
              <a:t>Sources of Telemetry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81" y="1426441"/>
            <a:ext cx="3561367" cy="3206544"/>
          </a:xfrm>
          <a:prstGeom prst="rect">
            <a:avLst/>
          </a:prstGeom>
        </p:spPr>
      </p:pic>
    </p:spTree>
    <p:extLst>
      <p:ext uri="{BB962C8B-B14F-4D97-AF65-F5344CB8AC3E}">
        <p14:creationId xmlns:p14="http://schemas.microsoft.com/office/powerpoint/2010/main" val="1904677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a:p>
        </p:txBody>
      </p:sp>
      <p:sp>
        <p:nvSpPr>
          <p:cNvPr id="3" name="Picture Placeholder 2"/>
          <p:cNvSpPr>
            <a:spLocks noGrp="1"/>
          </p:cNvSpPr>
          <p:nvPr>
            <p:ph type="pic" sz="quarter" idx="16"/>
          </p:nvPr>
        </p:nvSpPr>
        <p:spPr/>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668250" cy="6994525"/>
          </a:xfrm>
          <a:prstGeom prst="rect">
            <a:avLst/>
          </a:prstGeom>
        </p:spPr>
      </p:pic>
    </p:spTree>
    <p:extLst>
      <p:ext uri="{BB962C8B-B14F-4D97-AF65-F5344CB8AC3E}">
        <p14:creationId xmlns:p14="http://schemas.microsoft.com/office/powerpoint/2010/main" val="1441105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a:p>
        </p:txBody>
      </p:sp>
      <p:sp>
        <p:nvSpPr>
          <p:cNvPr id="3" name="Picture Placeholder 2"/>
          <p:cNvSpPr>
            <a:spLocks noGrp="1"/>
          </p:cNvSpPr>
          <p:nvPr>
            <p:ph type="pic" sz="quarter" idx="16"/>
          </p:nvPr>
        </p:nvSpPr>
        <p:spPr/>
      </p:sp>
      <p:sp>
        <p:nvSpPr>
          <p:cNvPr id="4" name="Title 3"/>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0" y="0"/>
            <a:ext cx="12436475" cy="7154861"/>
          </a:xfrm>
          <a:prstGeom prst="rect">
            <a:avLst/>
          </a:prstGeom>
        </p:spPr>
      </p:pic>
    </p:spTree>
    <p:extLst>
      <p:ext uri="{BB962C8B-B14F-4D97-AF65-F5344CB8AC3E}">
        <p14:creationId xmlns:p14="http://schemas.microsoft.com/office/powerpoint/2010/main" val="3487213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422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1113" y="1826498"/>
            <a:ext cx="11934883" cy="4067249"/>
          </a:xfrm>
          <a:prstGeom prst="rect">
            <a:avLst/>
          </a:prstGeom>
        </p:spPr>
      </p:pic>
      <p:grpSp>
        <p:nvGrpSpPr>
          <p:cNvPr id="2" name="Group 1"/>
          <p:cNvGrpSpPr/>
          <p:nvPr/>
        </p:nvGrpSpPr>
        <p:grpSpPr>
          <a:xfrm>
            <a:off x="4531796" y="2685733"/>
            <a:ext cx="2641088" cy="2673035"/>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580274" y="2024107"/>
            <a:ext cx="4286319" cy="1938608"/>
          </a:xfrm>
          <a:prstGeom prst="rect">
            <a:avLst/>
          </a:prstGeom>
        </p:spPr>
        <p:txBody>
          <a:bodyPr wrap="square">
            <a:spAutoFit/>
          </a:bodyPr>
          <a:lstStyle/>
          <a:p>
            <a:pPr defTabSz="932597"/>
            <a:r>
              <a:rPr lang="en-US" sz="3999" kern="0" spc="-190" dirty="0">
                <a:solidFill>
                  <a:srgbClr val="FFFFFF"/>
                </a:solidFill>
              </a:rPr>
              <a:t>Visual Studio Online</a:t>
            </a:r>
            <a:endParaRPr lang="en-US" sz="1199" kern="0" dirty="0">
              <a:solidFill>
                <a:srgbClr val="FFFFFF"/>
              </a:solidFill>
            </a:endParaRPr>
          </a:p>
          <a:p>
            <a:pPr defTabSz="932597">
              <a:defRPr/>
            </a:pPr>
            <a:r>
              <a:rPr lang="en-US" sz="3999" kern="0" spc="-190" dirty="0">
                <a:solidFill>
                  <a:srgbClr val="FFFFFF"/>
                </a:solidFill>
              </a:rPr>
              <a:t>Visual Studio</a:t>
            </a:r>
          </a:p>
          <a:p>
            <a:pPr defTabSz="932597">
              <a:defRPr/>
            </a:pPr>
            <a:r>
              <a:rPr lang="en-US" sz="3999" kern="0" spc="-190" dirty="0">
                <a:solidFill>
                  <a:srgbClr val="FFFFFF"/>
                </a:solidFill>
              </a:rPr>
              <a:t>.NET</a:t>
            </a:r>
          </a:p>
        </p:txBody>
      </p:sp>
      <p:sp>
        <p:nvSpPr>
          <p:cNvPr id="4" name="Title 3"/>
          <p:cNvSpPr>
            <a:spLocks noGrp="1"/>
          </p:cNvSpPr>
          <p:nvPr>
            <p:ph type="title"/>
          </p:nvPr>
        </p:nvSpPr>
        <p:spPr/>
        <p:txBody>
          <a:bodyPr/>
          <a:lstStyle/>
          <a:p>
            <a:r>
              <a:rPr lang="en-US" sz="4799" dirty="0">
                <a:gradFill>
                  <a:gsLst>
                    <a:gs pos="20354">
                      <a:schemeClr val="bg1"/>
                    </a:gs>
                    <a:gs pos="45000">
                      <a:schemeClr val="bg1"/>
                    </a:gs>
                  </a:gsLst>
                  <a:lin ang="5400000" scaled="0"/>
                </a:gradFill>
              </a:rPr>
              <a:t>Every app  Every Developer  Every Platform</a:t>
            </a:r>
          </a:p>
        </p:txBody>
      </p:sp>
    </p:spTree>
    <p:extLst>
      <p:ext uri="{BB962C8B-B14F-4D97-AF65-F5344CB8AC3E}">
        <p14:creationId xmlns:p14="http://schemas.microsoft.com/office/powerpoint/2010/main" val="39650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delivery challenges</a:t>
            </a:r>
            <a:endParaRPr lang="de-DE" dirty="0"/>
          </a:p>
        </p:txBody>
      </p:sp>
      <p:grpSp>
        <p:nvGrpSpPr>
          <p:cNvPr id="82" name="Group 81"/>
          <p:cNvGrpSpPr/>
          <p:nvPr/>
        </p:nvGrpSpPr>
        <p:grpSpPr>
          <a:xfrm>
            <a:off x="0" y="1414291"/>
            <a:ext cx="4088894" cy="4565870"/>
            <a:chOff x="0" y="1414291"/>
            <a:chExt cx="4088894" cy="4565870"/>
          </a:xfrm>
        </p:grpSpPr>
        <p:sp>
          <p:nvSpPr>
            <p:cNvPr id="83"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84" name="TextBox 83"/>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85" name="Group 84"/>
            <p:cNvGrpSpPr/>
            <p:nvPr/>
          </p:nvGrpSpPr>
          <p:grpSpPr>
            <a:xfrm>
              <a:off x="2027237" y="1945652"/>
              <a:ext cx="2061657" cy="4034509"/>
              <a:chOff x="7429500" y="2065338"/>
              <a:chExt cx="1879600" cy="3678237"/>
            </a:xfrm>
          </p:grpSpPr>
          <p:sp>
            <p:nvSpPr>
              <p:cNvPr id="87"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8"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9"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0"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1"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8"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9"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0"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1"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6"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8"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1"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3"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4"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5"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6"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7"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pic>
          <p:nvPicPr>
            <p:cNvPr id="86" name="Picture 85"/>
            <p:cNvPicPr>
              <a:picLocks noChangeAspect="1"/>
            </p:cNvPicPr>
            <p:nvPr/>
          </p:nvPicPr>
          <p:blipFill>
            <a:blip r:embed="rId3"/>
            <a:stretch>
              <a:fillRect/>
            </a:stretch>
          </p:blipFill>
          <p:spPr>
            <a:xfrm>
              <a:off x="1189037" y="2735262"/>
              <a:ext cx="765000" cy="990000"/>
            </a:xfrm>
            <a:prstGeom prst="rect">
              <a:avLst/>
            </a:prstGeom>
          </p:spPr>
        </p:pic>
      </p:grpSp>
      <p:grpSp>
        <p:nvGrpSpPr>
          <p:cNvPr id="145" name="Group 144"/>
          <p:cNvGrpSpPr/>
          <p:nvPr/>
        </p:nvGrpSpPr>
        <p:grpSpPr>
          <a:xfrm>
            <a:off x="4172910" y="1414291"/>
            <a:ext cx="4123192" cy="4568998"/>
            <a:chOff x="4172910" y="1414291"/>
            <a:chExt cx="4123192" cy="4568998"/>
          </a:xfrm>
        </p:grpSpPr>
        <p:sp>
          <p:nvSpPr>
            <p:cNvPr id="146"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47" name="TextBox 146"/>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48" name="Picture 147"/>
            <p:cNvPicPr>
              <a:picLocks noChangeAspect="1"/>
            </p:cNvPicPr>
            <p:nvPr/>
          </p:nvPicPr>
          <p:blipFill>
            <a:blip r:embed="rId4"/>
            <a:stretch>
              <a:fillRect/>
            </a:stretch>
          </p:blipFill>
          <p:spPr>
            <a:xfrm>
              <a:off x="5806529" y="2057400"/>
              <a:ext cx="2176153" cy="1632115"/>
            </a:xfrm>
            <a:prstGeom prst="rect">
              <a:avLst/>
            </a:prstGeom>
          </p:spPr>
        </p:pic>
        <p:pic>
          <p:nvPicPr>
            <p:cNvPr id="149" name="Picture 148"/>
            <p:cNvPicPr>
              <a:picLocks noChangeAspect="1"/>
            </p:cNvPicPr>
            <p:nvPr/>
          </p:nvPicPr>
          <p:blipFill>
            <a:blip r:embed="rId5"/>
            <a:stretch>
              <a:fillRect/>
            </a:stretch>
          </p:blipFill>
          <p:spPr>
            <a:xfrm>
              <a:off x="6330830" y="2625429"/>
              <a:ext cx="817224" cy="854372"/>
            </a:xfrm>
            <a:prstGeom prst="rect">
              <a:avLst/>
            </a:prstGeom>
          </p:spPr>
        </p:pic>
        <p:pic>
          <p:nvPicPr>
            <p:cNvPr id="150" name="Picture 149"/>
            <p:cNvPicPr>
              <a:picLocks noChangeAspect="1"/>
            </p:cNvPicPr>
            <p:nvPr/>
          </p:nvPicPr>
          <p:blipFill>
            <a:blip r:embed="rId5"/>
            <a:stretch>
              <a:fillRect/>
            </a:stretch>
          </p:blipFill>
          <p:spPr>
            <a:xfrm>
              <a:off x="6969694" y="3367299"/>
              <a:ext cx="557080" cy="582402"/>
            </a:xfrm>
            <a:prstGeom prst="rect">
              <a:avLst/>
            </a:prstGeom>
          </p:spPr>
        </p:pic>
        <p:pic>
          <p:nvPicPr>
            <p:cNvPr id="151" name="Picture 150"/>
            <p:cNvPicPr>
              <a:picLocks noChangeAspect="1"/>
            </p:cNvPicPr>
            <p:nvPr/>
          </p:nvPicPr>
          <p:blipFill>
            <a:blip r:embed="rId6"/>
            <a:stretch>
              <a:fillRect/>
            </a:stretch>
          </p:blipFill>
          <p:spPr>
            <a:xfrm>
              <a:off x="5420781" y="5016500"/>
              <a:ext cx="2843497" cy="966789"/>
            </a:xfrm>
            <a:prstGeom prst="rect">
              <a:avLst/>
            </a:prstGeom>
          </p:spPr>
        </p:pic>
        <p:pic>
          <p:nvPicPr>
            <p:cNvPr id="152" name="Picture 151"/>
            <p:cNvPicPr>
              <a:picLocks noChangeAspect="1"/>
            </p:cNvPicPr>
            <p:nvPr/>
          </p:nvPicPr>
          <p:blipFill>
            <a:blip r:embed="rId7"/>
            <a:stretch>
              <a:fillRect/>
            </a:stretch>
          </p:blipFill>
          <p:spPr>
            <a:xfrm>
              <a:off x="5637626" y="4081251"/>
              <a:ext cx="1478619" cy="838832"/>
            </a:xfrm>
            <a:prstGeom prst="rect">
              <a:avLst/>
            </a:prstGeom>
          </p:spPr>
        </p:pic>
      </p:grpSp>
      <p:grpSp>
        <p:nvGrpSpPr>
          <p:cNvPr id="153" name="Group 152"/>
          <p:cNvGrpSpPr/>
          <p:nvPr/>
        </p:nvGrpSpPr>
        <p:grpSpPr>
          <a:xfrm>
            <a:off x="8345886" y="1414289"/>
            <a:ext cx="4484365" cy="4565870"/>
            <a:chOff x="8345886" y="1414289"/>
            <a:chExt cx="4484365" cy="4565870"/>
          </a:xfrm>
        </p:grpSpPr>
        <p:sp>
          <p:nvSpPr>
            <p:cNvPr id="154"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55" name="TextBox 154"/>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56" name="Picture 155"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57" name="Group 156"/>
            <p:cNvGrpSpPr/>
            <p:nvPr/>
          </p:nvGrpSpPr>
          <p:grpSpPr>
            <a:xfrm>
              <a:off x="10718800" y="2730500"/>
              <a:ext cx="609600" cy="838200"/>
              <a:chOff x="9537700" y="546100"/>
              <a:chExt cx="609600" cy="838200"/>
            </a:xfrm>
          </p:grpSpPr>
          <p:sp>
            <p:nvSpPr>
              <p:cNvPr id="158" name="Oval 157"/>
              <p:cNvSpPr/>
              <p:nvPr/>
            </p:nvSpPr>
            <p:spPr bwMode="auto">
              <a:xfrm>
                <a:off x="9537700" y="596900"/>
                <a:ext cx="609600" cy="609600"/>
              </a:xfrm>
              <a:prstGeom prst="ellips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Triangle 158"/>
              <p:cNvSpPr/>
              <p:nvPr/>
            </p:nvSpPr>
            <p:spPr bwMode="auto">
              <a:xfrm flipV="1">
                <a:off x="9613900" y="952500"/>
                <a:ext cx="304800" cy="431800"/>
              </a:xfrm>
              <a:prstGeom prst="rtTriangl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TextBox 159"/>
              <p:cNvSpPr txBox="1"/>
              <p:nvPr/>
            </p:nvSpPr>
            <p:spPr>
              <a:xfrm>
                <a:off x="9575800" y="546100"/>
                <a:ext cx="508000" cy="746871"/>
              </a:xfrm>
              <a:prstGeom prst="rect">
                <a:avLst/>
              </a:prstGeom>
              <a:noFill/>
            </p:spPr>
            <p:txBody>
              <a:bodyPr wrap="square" lIns="182880" tIns="146304" rIns="182880" bIns="146304" rtlCol="0">
                <a:spAutoFit/>
              </a:bodyPr>
              <a:lstStyle/>
              <a:p>
                <a:pPr defTabSz="91440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5270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300" fill="hold"/>
                                        <p:tgtEl>
                                          <p:spTgt spid="82"/>
                                        </p:tgtEl>
                                        <p:attrNameLst>
                                          <p:attrName>ppt_x</p:attrName>
                                        </p:attrNameLst>
                                      </p:cBhvr>
                                      <p:tavLst>
                                        <p:tav tm="0">
                                          <p:val>
                                            <p:strVal val="0-#ppt_w/2"/>
                                          </p:val>
                                        </p:tav>
                                        <p:tav tm="100000">
                                          <p:val>
                                            <p:strVal val="#ppt_x"/>
                                          </p:val>
                                        </p:tav>
                                      </p:tavLst>
                                    </p:anim>
                                    <p:anim calcmode="lin" valueType="num">
                                      <p:cBhvr additive="base">
                                        <p:cTn id="8" dur="3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45"/>
                                        </p:tgtEl>
                                        <p:attrNameLst>
                                          <p:attrName>style.visibility</p:attrName>
                                        </p:attrNameLst>
                                      </p:cBhvr>
                                      <p:to>
                                        <p:strVal val="visible"/>
                                      </p:to>
                                    </p:set>
                                    <p:anim calcmode="lin" valueType="num">
                                      <p:cBhvr additive="base">
                                        <p:cTn id="11" dur="300" fill="hold"/>
                                        <p:tgtEl>
                                          <p:spTgt spid="145"/>
                                        </p:tgtEl>
                                        <p:attrNameLst>
                                          <p:attrName>ppt_x</p:attrName>
                                        </p:attrNameLst>
                                      </p:cBhvr>
                                      <p:tavLst>
                                        <p:tav tm="0">
                                          <p:val>
                                            <p:strVal val="#ppt_x"/>
                                          </p:val>
                                        </p:tav>
                                        <p:tav tm="100000">
                                          <p:val>
                                            <p:strVal val="#ppt_x"/>
                                          </p:val>
                                        </p:tav>
                                      </p:tavLst>
                                    </p:anim>
                                    <p:anim calcmode="lin" valueType="num">
                                      <p:cBhvr additive="base">
                                        <p:cTn id="12" dur="300" fill="hold"/>
                                        <p:tgtEl>
                                          <p:spTgt spid="145"/>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300" fill="hold"/>
                                        <p:tgtEl>
                                          <p:spTgt spid="153"/>
                                        </p:tgtEl>
                                        <p:attrNameLst>
                                          <p:attrName>ppt_x</p:attrName>
                                        </p:attrNameLst>
                                      </p:cBhvr>
                                      <p:tavLst>
                                        <p:tav tm="0">
                                          <p:val>
                                            <p:strVal val="1+#ppt_w/2"/>
                                          </p:val>
                                        </p:tav>
                                        <p:tav tm="100000">
                                          <p:val>
                                            <p:strVal val="#ppt_x"/>
                                          </p:val>
                                        </p:tav>
                                      </p:tavLst>
                                    </p:anim>
                                    <p:anim calcmode="lin" valueType="num">
                                      <p:cBhvr additive="base">
                                        <p:cTn id="16" dur="3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474422" y="5692512"/>
            <a:ext cx="11503110" cy="1090988"/>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endParaRPr lang="en-US" sz="1400"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a:t>How Microsoft can help</a:t>
            </a: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Improve Quality</a:t>
            </a:r>
            <a:br>
              <a:rPr lang="en-US" sz="2800" dirty="0">
                <a:gradFill>
                  <a:gsLst>
                    <a:gs pos="42478">
                      <a:srgbClr val="FFFFFF"/>
                    </a:gs>
                    <a:gs pos="77000">
                      <a:srgbClr val="FFFFFF"/>
                    </a:gs>
                  </a:gsLst>
                  <a:lin ang="5400000" scaled="0"/>
                </a:gradFill>
              </a:rPr>
            </a:br>
            <a:r>
              <a:rPr lang="en-US" sz="2800" dirty="0">
                <a:gradFill>
                  <a:gsLst>
                    <a:gs pos="42478">
                      <a:srgbClr val="FFFFFF"/>
                    </a:gs>
                    <a:gs pos="77000">
                      <a:srgbClr val="FFFFFF"/>
                    </a:gs>
                  </a:gsLst>
                  <a:lin ang="5400000" scaled="0"/>
                </a:gradFill>
              </a:rPr>
              <a:t>and </a:t>
            </a:r>
            <a:r>
              <a:rPr lang="en-US" sz="2800" dirty="0" err="1">
                <a:gradFill>
                  <a:gsLst>
                    <a:gs pos="42478">
                      <a:srgbClr val="FFFFFF"/>
                    </a:gs>
                    <a:gs pos="77000">
                      <a:srgbClr val="FFFFFF"/>
                    </a:gs>
                  </a:gsLst>
                  <a:lin ang="5400000" scaled="0"/>
                </a:gradFill>
              </a:rPr>
              <a:t>Availablilty</a:t>
            </a:r>
            <a:endParaRPr lang="en-US" sz="2800" dirty="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a:gradFill>
                  <a:gsLst>
                    <a:gs pos="42478">
                      <a:srgbClr val="FFFFFF"/>
                    </a:gs>
                    <a:gs pos="77000">
                      <a:srgbClr val="FFFFFF"/>
                    </a:gs>
                  </a:gsLst>
                  <a:lin ang="5400000" scaled="0"/>
                </a:gradFill>
                <a:latin typeface="Segoe UI"/>
              </a:rPr>
              <a:t>Capture 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a:gradFill>
                  <a:gsLst>
                    <a:gs pos="42478">
                      <a:srgbClr val="FFFFFF"/>
                    </a:gs>
                    <a:gs pos="77000">
                      <a:srgbClr val="FFFFFF"/>
                    </a:gs>
                  </a:gsLst>
                  <a:lin ang="5400000" scaled="0"/>
                </a:gradFill>
                <a:latin typeface="Segoe UI"/>
              </a:rPr>
              <a:t>investments and anticipate 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a:solidFill>
                  <a:srgbClr val="FFFFFF"/>
                </a:solidFill>
                <a:latin typeface="Segoe UI"/>
              </a:rPr>
              <a:t>Efficiently manage environments using technologies that support </a:t>
            </a:r>
            <a:r>
              <a:rPr lang="en-US" sz="1800" spc="-50" dirty="0">
                <a:solidFill>
                  <a:srgbClr val="FFFFFF"/>
                </a:solidFill>
                <a:latin typeface="Segoe UI"/>
              </a:rPr>
              <a:t>self-service provisioning in a secure way, in line with your IT governance standards.</a:t>
            </a: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a:gradFill>
                  <a:gsLst>
                    <a:gs pos="42478">
                      <a:srgbClr val="FFFFFF"/>
                    </a:gs>
                    <a:gs pos="77000">
                      <a:srgbClr val="FFFFFF"/>
                    </a:gs>
                  </a:gsLst>
                  <a:lin ang="5400000" scaled="0"/>
                </a:gradFill>
                <a:latin typeface="Segoe UI"/>
              </a:rPr>
              <a:t>your development and operations </a:t>
            </a:r>
            <a:r>
              <a:rPr lang="en-US" sz="1800" spc="-40" dirty="0">
                <a:gradFill>
                  <a:gsLst>
                    <a:gs pos="42478">
                      <a:srgbClr val="FFFFFF"/>
                    </a:gs>
                    <a:gs pos="77000">
                      <a:srgbClr val="FFFFFF"/>
                    </a:gs>
                  </a:gsLst>
                  <a:lin ang="5400000" scaled="0"/>
                </a:gradFill>
                <a:latin typeface="Segoe UI"/>
              </a:rPr>
              <a:t>teams with advanced collaboration </a:t>
            </a:r>
            <a:r>
              <a:rPr lang="en-US" sz="1800" dirty="0">
                <a:gradFill>
                  <a:gsLst>
                    <a:gs pos="42478">
                      <a:srgbClr val="FFFFFF"/>
                    </a:gs>
                    <a:gs pos="77000">
                      <a:srgbClr val="FFFFFF"/>
                    </a:gs>
                  </a:gsLst>
                  <a:lin ang="5400000" scaled="0"/>
                </a:gradFill>
                <a:latin typeface="Segoe UI"/>
              </a:rPr>
              <a:t>and automation tools. </a:t>
            </a:r>
          </a:p>
        </p:txBody>
      </p:sp>
      <p:grpSp>
        <p:nvGrpSpPr>
          <p:cNvPr id="42" name="Group 41"/>
          <p:cNvGrpSpPr/>
          <p:nvPr/>
        </p:nvGrpSpPr>
        <p:grpSpPr>
          <a:xfrm>
            <a:off x="4413595" y="5938152"/>
            <a:ext cx="3793581" cy="822257"/>
            <a:chOff x="8209290" y="5920271"/>
            <a:chExt cx="3793581" cy="822257"/>
          </a:xfrm>
        </p:grpSpPr>
        <p:sp>
          <p:nvSpPr>
            <p:cNvPr id="43" name="Freeform 539"/>
            <p:cNvSpPr>
              <a:spLocks noChangeAspect="1"/>
            </p:cNvSpPr>
            <p:nvPr/>
          </p:nvSpPr>
          <p:spPr bwMode="auto">
            <a:xfrm>
              <a:off x="8209290" y="6013025"/>
              <a:ext cx="768373" cy="4224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1B5CA9"/>
            </a:solidFill>
            <a:ln>
              <a:noFill/>
            </a:ln>
            <a:extLst/>
          </p:spPr>
          <p:txBody>
            <a:bodyPr vert="horz" wrap="square" lIns="91440" tIns="45720" rIns="91440" bIns="45720" numCol="1" anchor="t" anchorCtr="0" compatLnSpc="1">
              <a:prstTxWarp prst="textNoShape">
                <a:avLst/>
              </a:prstTxWarp>
            </a:bodyPr>
            <a:lstStyle/>
            <a:p>
              <a:pPr defTabSz="932468">
                <a:defRPr/>
              </a:pPr>
              <a:endParaRPr lang="en-US" kern="0">
                <a:solidFill>
                  <a:srgbClr val="D1281C"/>
                </a:solidFill>
              </a:endParaRPr>
            </a:p>
          </p:txBody>
        </p:sp>
        <p:sp>
          <p:nvSpPr>
            <p:cNvPr id="44" name="Text Placeholder 5"/>
            <p:cNvSpPr txBox="1">
              <a:spLocks/>
            </p:cNvSpPr>
            <p:nvPr/>
          </p:nvSpPr>
          <p:spPr>
            <a:xfrm>
              <a:off x="8935298" y="5920271"/>
              <a:ext cx="3067573"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1B5CA9"/>
                  </a:solidFill>
                </a:rPr>
                <a:t>Microsoft Azure</a:t>
              </a:r>
              <a:endParaRPr lang="en-US" sz="3200" dirty="0">
                <a:solidFill>
                  <a:srgbClr val="1B5CA9"/>
                </a:solidFill>
                <a:latin typeface="Segoe UI"/>
              </a:endParaRPr>
            </a:p>
          </p:txBody>
        </p:sp>
      </p:grpSp>
      <p:grpSp>
        <p:nvGrpSpPr>
          <p:cNvPr id="45" name="Group 44"/>
          <p:cNvGrpSpPr/>
          <p:nvPr/>
        </p:nvGrpSpPr>
        <p:grpSpPr>
          <a:xfrm>
            <a:off x="8692633" y="5945534"/>
            <a:ext cx="3473742" cy="822257"/>
            <a:chOff x="546024" y="5945671"/>
            <a:chExt cx="3473742" cy="822257"/>
          </a:xfrm>
        </p:grpSpPr>
        <p:sp>
          <p:nvSpPr>
            <p:cNvPr id="46" name="Text Placeholder 5"/>
            <p:cNvSpPr txBox="1">
              <a:spLocks/>
            </p:cNvSpPr>
            <p:nvPr/>
          </p:nvSpPr>
          <p:spPr>
            <a:xfrm>
              <a:off x="1017836" y="5945671"/>
              <a:ext cx="3001930"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endParaRPr lang="en-US" sz="3200" dirty="0">
                <a:solidFill>
                  <a:srgbClr val="541868"/>
                </a:solidFill>
                <a:latin typeface="Segoe UI"/>
              </a:endParaRPr>
            </a:p>
          </p:txBody>
        </p:sp>
        <p:pic>
          <p:nvPicPr>
            <p:cNvPr id="47" name="Picture 46"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546024" y="5979263"/>
              <a:ext cx="637309" cy="628073"/>
            </a:xfrm>
            <a:prstGeom prst="rect">
              <a:avLst/>
            </a:prstGeom>
          </p:spPr>
        </p:pic>
      </p:grpSp>
      <p:grpSp>
        <p:nvGrpSpPr>
          <p:cNvPr id="48" name="Group 47"/>
          <p:cNvGrpSpPr/>
          <p:nvPr/>
        </p:nvGrpSpPr>
        <p:grpSpPr>
          <a:xfrm>
            <a:off x="656009" y="5756431"/>
            <a:ext cx="4997436" cy="851406"/>
            <a:chOff x="3517824" y="5755930"/>
            <a:chExt cx="4997436" cy="851406"/>
          </a:xfrm>
        </p:grpSpPr>
        <p:sp>
          <p:nvSpPr>
            <p:cNvPr id="49" name="Text Placeholder 5"/>
            <p:cNvSpPr txBox="1">
              <a:spLocks/>
            </p:cNvSpPr>
            <p:nvPr/>
          </p:nvSpPr>
          <p:spPr>
            <a:xfrm>
              <a:off x="4110196" y="5755930"/>
              <a:ext cx="4405064"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br>
                <a:rPr lang="en-US" sz="3200" dirty="0">
                  <a:solidFill>
                    <a:srgbClr val="541868"/>
                  </a:solidFill>
                </a:rPr>
              </a:br>
              <a:r>
                <a:rPr lang="en-US" sz="3200" dirty="0">
                  <a:solidFill>
                    <a:srgbClr val="541868"/>
                  </a:solidFill>
                </a:rPr>
                <a:t>Team Services</a:t>
              </a:r>
              <a:endParaRPr lang="en-US" sz="3200" dirty="0">
                <a:solidFill>
                  <a:srgbClr val="541868"/>
                </a:solidFill>
                <a:latin typeface="Segoe UI"/>
              </a:endParaRPr>
            </a:p>
          </p:txBody>
        </p:sp>
        <p:pic>
          <p:nvPicPr>
            <p:cNvPr id="50" name="Picture 49"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3517824" y="5979263"/>
              <a:ext cx="637309" cy="628073"/>
            </a:xfrm>
            <a:prstGeom prst="rect">
              <a:avLst/>
            </a:prstGeom>
          </p:spPr>
        </p:pic>
      </p:grpSp>
      <p:pic>
        <p:nvPicPr>
          <p:cNvPr id="54" name="Picture 53" descr="ShortenCycles.png"/>
          <p:cNvPicPr>
            <a:picLocks noChangeAspect="1"/>
          </p:cNvPicPr>
          <p:nvPr/>
        </p:nvPicPr>
        <p:blipFill rotWithShape="1">
          <a:blip r:embed="rId4">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a:solidFill>
                    <a:srgbClr val="000000"/>
                  </a:solidFill>
                  <a:latin typeface="Cambria"/>
                  <a:ea typeface="Times New Roman"/>
                  <a:cs typeface="Times New Roman"/>
                </a:rPr>
                <a:t> </a:t>
              </a:r>
              <a:endParaRPr lang="en-US" sz="1200" kern="0" dirty="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5">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11707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components</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505050">
                        <a:lumMod val="50000"/>
                      </a:srgbClr>
                    </a:gs>
                    <a:gs pos="30000">
                      <a:srgbClr val="505050">
                        <a:lumMod val="50000"/>
                      </a:srgb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FFFFFF"/>
                    </a:gs>
                    <a:gs pos="30000">
                      <a:srgbClr val="FFFFFF"/>
                    </a:gs>
                  </a:gsLst>
                  <a:lin ang="5400000" scaled="0"/>
                </a:gradFill>
              </a:rPr>
              <a:t>OPS</a:t>
            </a:r>
          </a:p>
        </p:txBody>
      </p:sp>
    </p:spTree>
    <p:extLst>
      <p:ext uri="{BB962C8B-B14F-4D97-AF65-F5344CB8AC3E}">
        <p14:creationId xmlns:p14="http://schemas.microsoft.com/office/powerpoint/2010/main" val="785709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endParaRPr lang="de-DE"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77" name="Picture 76"/>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78" name="TextBox 77"/>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79" name="TextBox 78"/>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80" name="TextBox 79"/>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81" name="TextBox 80"/>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82" name="TextBox 81"/>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83" name="TextBox 82"/>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84" name="TextBox 83"/>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85" name="TextBox 84"/>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86" name="TextBox 85"/>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87" name="TextBox 86"/>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88"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Tree>
    <p:extLst>
      <p:ext uri="{BB962C8B-B14F-4D97-AF65-F5344CB8AC3E}">
        <p14:creationId xmlns:p14="http://schemas.microsoft.com/office/powerpoint/2010/main" val="398642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p:cTn id="15" dur="500" fill="hold"/>
                                        <p:tgtEl>
                                          <p:spTgt spid="78"/>
                                        </p:tgtEl>
                                        <p:attrNameLst>
                                          <p:attrName>ppt_w</p:attrName>
                                        </p:attrNameLst>
                                      </p:cBhvr>
                                      <p:tavLst>
                                        <p:tav tm="0">
                                          <p:val>
                                            <p:fltVal val="0"/>
                                          </p:val>
                                        </p:tav>
                                        <p:tav tm="100000">
                                          <p:val>
                                            <p:strVal val="#ppt_w"/>
                                          </p:val>
                                        </p:tav>
                                      </p:tavLst>
                                    </p:anim>
                                    <p:anim calcmode="lin" valueType="num">
                                      <p:cBhvr>
                                        <p:cTn id="16" dur="500" fill="hold"/>
                                        <p:tgtEl>
                                          <p:spTgt spid="78"/>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fltVal val="0"/>
                                          </p:val>
                                        </p:tav>
                                        <p:tav tm="100000">
                                          <p:val>
                                            <p:strVal val="#ppt_w"/>
                                          </p:val>
                                        </p:tav>
                                      </p:tavLst>
                                    </p:anim>
                                    <p:anim calcmode="lin" valueType="num">
                                      <p:cBhvr>
                                        <p:cTn id="21" dur="500" fill="hold"/>
                                        <p:tgtEl>
                                          <p:spTgt spid="9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 calcmode="lin" valueType="num">
                                      <p:cBhvr>
                                        <p:cTn id="46" dur="500" fill="hold"/>
                                        <p:tgtEl>
                                          <p:spTgt spid="90"/>
                                        </p:tgtEl>
                                        <p:attrNameLst>
                                          <p:attrName>ppt_w</p:attrName>
                                        </p:attrNameLst>
                                      </p:cBhvr>
                                      <p:tavLst>
                                        <p:tav tm="0">
                                          <p:val>
                                            <p:fltVal val="0"/>
                                          </p:val>
                                        </p:tav>
                                        <p:tav tm="100000">
                                          <p:val>
                                            <p:strVal val="#ppt_w"/>
                                          </p:val>
                                        </p:tav>
                                      </p:tavLst>
                                    </p:anim>
                                    <p:anim calcmode="lin" valueType="num">
                                      <p:cBhvr>
                                        <p:cTn id="47" dur="500" fill="hold"/>
                                        <p:tgtEl>
                                          <p:spTgt spid="9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77"/>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600"/>
                                        <p:tgtEl>
                                          <p:spTgt spid="74"/>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74"/>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600"/>
                                        <p:tgtEl>
                                          <p:spTgt spid="75"/>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75"/>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76"/>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6" grpId="0"/>
      <p:bldP spid="87" grpId="0"/>
      <p:bldP spid="90" grpId="0" animBg="1"/>
      <p:bldP spid="91" grpId="0" animBg="1"/>
      <p:bldP spid="9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589" y="1"/>
            <a:ext cx="12434886" cy="6994524"/>
          </a:xfrm>
          <a:prstGeom prst="rect">
            <a:avLst/>
          </a:prstGeom>
          <a:solidFill>
            <a:srgbClr val="8A398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grpSp>
        <p:nvGrpSpPr>
          <p:cNvPr id="26" name="Group 25"/>
          <p:cNvGrpSpPr/>
          <p:nvPr/>
        </p:nvGrpSpPr>
        <p:grpSpPr>
          <a:xfrm>
            <a:off x="457597" y="2296064"/>
            <a:ext cx="3597584" cy="4698461"/>
            <a:chOff x="601596" y="2159539"/>
            <a:chExt cx="3597584" cy="4698461"/>
          </a:xfrm>
        </p:grpSpPr>
        <p:grpSp>
          <p:nvGrpSpPr>
            <p:cNvPr id="27" name="Group 26"/>
            <p:cNvGrpSpPr/>
            <p:nvPr/>
          </p:nvGrpSpPr>
          <p:grpSpPr>
            <a:xfrm>
              <a:off x="601596" y="2159539"/>
              <a:ext cx="3597584" cy="4698461"/>
              <a:chOff x="0" y="0"/>
              <a:chExt cx="5251131" cy="6858001"/>
            </a:xfrm>
          </p:grpSpPr>
          <p:sp>
            <p:nvSpPr>
              <p:cNvPr id="29" name="Rectangle 28"/>
              <p:cNvSpPr/>
              <p:nvPr/>
            </p:nvSpPr>
            <p:spPr bwMode="auto">
              <a:xfrm>
                <a:off x="0" y="0"/>
                <a:ext cx="5251131" cy="6857027"/>
              </a:xfrm>
              <a:prstGeom prst="rect">
                <a:avLst/>
              </a:prstGeom>
              <a:solidFill>
                <a:srgbClr val="2BB8EB"/>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3"/>
              <a:srcRect l="-1" r="57399"/>
              <a:stretch/>
            </p:blipFill>
            <p:spPr>
              <a:xfrm>
                <a:off x="3488748" y="3064417"/>
                <a:ext cx="1762383" cy="3780883"/>
              </a:xfrm>
              <a:prstGeom prst="rect">
                <a:avLst/>
              </a:prstGeom>
              <a:ln>
                <a:noFill/>
              </a:ln>
            </p:spPr>
          </p:pic>
          <p:pic>
            <p:nvPicPr>
              <p:cNvPr id="31" name="Picture 30"/>
              <p:cNvPicPr>
                <a:picLocks noChangeAspect="1"/>
              </p:cNvPicPr>
              <p:nvPr/>
            </p:nvPicPr>
            <p:blipFill>
              <a:blip r:embed="rId3"/>
              <a:stretch>
                <a:fillRect/>
              </a:stretch>
            </p:blipFill>
            <p:spPr>
              <a:xfrm>
                <a:off x="8947" y="3077118"/>
                <a:ext cx="4056326" cy="3780883"/>
              </a:xfrm>
              <a:prstGeom prst="rect">
                <a:avLst/>
              </a:prstGeom>
              <a:ln>
                <a:noFill/>
              </a:ln>
            </p:spPr>
          </p:pic>
          <p:sp>
            <p:nvSpPr>
              <p:cNvPr id="32" name="Freeform 6"/>
              <p:cNvSpPr>
                <a:spLocks/>
              </p:cNvSpPr>
              <p:nvPr/>
            </p:nvSpPr>
            <p:spPr bwMode="auto">
              <a:xfrm>
                <a:off x="1052513" y="2244725"/>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73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sp>
            <p:nvSpPr>
              <p:cNvPr id="33" name="Freeform 7"/>
              <p:cNvSpPr>
                <a:spLocks/>
              </p:cNvSpPr>
              <p:nvPr/>
            </p:nvSpPr>
            <p:spPr bwMode="auto">
              <a:xfrm>
                <a:off x="1368425" y="2297113"/>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677324"/>
                <a:ext cx="5245099" cy="3180676"/>
              </a:xfrm>
              <a:prstGeom prst="rect">
                <a:avLst/>
              </a:prstGeom>
            </p:spPr>
          </p:pic>
        </p:grpSp>
        <p:sp>
          <p:nvSpPr>
            <p:cNvPr id="28" name="TextBox 27"/>
            <p:cNvSpPr txBox="1"/>
            <p:nvPr/>
          </p:nvSpPr>
          <p:spPr>
            <a:xfrm>
              <a:off x="601596"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spc="-30" dirty="0">
                  <a:solidFill>
                    <a:srgbClr val="FFFFFF"/>
                  </a:solidFill>
                  <a:cs typeface="Segoe UI Light"/>
                </a:rPr>
                <a:t>Greater productivity for enterprise</a:t>
              </a:r>
              <a:r>
                <a:rPr lang="en-US" sz="1600" kern="0" spc="-70" dirty="0">
                  <a:solidFill>
                    <a:srgbClr val="FFFFFF"/>
                  </a:solidFill>
                  <a:cs typeface="Segoe UI Light"/>
                </a:rPr>
                <a:t> application development and delivery</a:t>
              </a:r>
            </a:p>
          </p:txBody>
        </p:sp>
      </p:grpSp>
      <p:grpSp>
        <p:nvGrpSpPr>
          <p:cNvPr id="35" name="Group 34"/>
          <p:cNvGrpSpPr/>
          <p:nvPr/>
        </p:nvGrpSpPr>
        <p:grpSpPr>
          <a:xfrm>
            <a:off x="4423578" y="2296064"/>
            <a:ext cx="3593451" cy="4698461"/>
            <a:chOff x="4303203" y="2159539"/>
            <a:chExt cx="3593451" cy="4698461"/>
          </a:xfrm>
        </p:grpSpPr>
        <p:grpSp>
          <p:nvGrpSpPr>
            <p:cNvPr id="36" name="Group 35"/>
            <p:cNvGrpSpPr/>
            <p:nvPr/>
          </p:nvGrpSpPr>
          <p:grpSpPr>
            <a:xfrm>
              <a:off x="4307386" y="2159539"/>
              <a:ext cx="3589268" cy="4698461"/>
              <a:chOff x="7767585" y="-8701"/>
              <a:chExt cx="5251131" cy="6858000"/>
            </a:xfrm>
          </p:grpSpPr>
          <p:sp>
            <p:nvSpPr>
              <p:cNvPr id="38" name="Rectangle 37"/>
              <p:cNvSpPr/>
              <p:nvPr/>
            </p:nvSpPr>
            <p:spPr bwMode="auto">
              <a:xfrm>
                <a:off x="7767585" y="-8701"/>
                <a:ext cx="5251131" cy="6857027"/>
              </a:xfrm>
              <a:prstGeom prst="rect">
                <a:avLst/>
              </a:prstGeom>
              <a:solidFill>
                <a:srgbClr val="682A7A"/>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sp>
            <p:nvSpPr>
              <p:cNvPr id="39" name="AutoShape 8"/>
              <p:cNvSpPr>
                <a:spLocks noChangeAspect="1" noChangeArrowheads="1" noTextEdit="1"/>
              </p:cNvSpPr>
              <p:nvPr/>
            </p:nvSpPr>
            <p:spPr bwMode="auto">
              <a:xfrm>
                <a:off x="11258498" y="3055174"/>
                <a:ext cx="1728787"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57950" y="2879833"/>
                <a:ext cx="4470400" cy="3969466"/>
              </a:xfrm>
              <a:prstGeom prst="rect">
                <a:avLst/>
              </a:prstGeom>
            </p:spPr>
          </p:pic>
        </p:grpSp>
        <p:sp>
          <p:nvSpPr>
            <p:cNvPr id="37" name="TextBox 36"/>
            <p:cNvSpPr txBox="1"/>
            <p:nvPr/>
          </p:nvSpPr>
          <p:spPr>
            <a:xfrm>
              <a:off x="4303203"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dirty="0">
                  <a:solidFill>
                    <a:srgbClr val="FFFFFF"/>
                  </a:solidFill>
                  <a:cs typeface="Segoe UI Light"/>
                </a:rPr>
                <a:t>Plan, execute and monitor your</a:t>
              </a:r>
              <a:br>
                <a:rPr lang="en-US" sz="1600" kern="0" dirty="0">
                  <a:solidFill>
                    <a:srgbClr val="FFFFFF"/>
                  </a:solidFill>
                  <a:cs typeface="Segoe UI Light"/>
                </a:rPr>
              </a:br>
              <a:r>
                <a:rPr lang="en-US" sz="1600" kern="0" dirty="0">
                  <a:solidFill>
                    <a:srgbClr val="FFFFFF"/>
                  </a:solidFill>
                  <a:cs typeface="Segoe UI Light"/>
                </a:rPr>
                <a:t>entire quality effort, continuously</a:t>
              </a:r>
            </a:p>
          </p:txBody>
        </p:sp>
      </p:grpSp>
      <p:grpSp>
        <p:nvGrpSpPr>
          <p:cNvPr id="49" name="Group 48"/>
          <p:cNvGrpSpPr/>
          <p:nvPr/>
        </p:nvGrpSpPr>
        <p:grpSpPr>
          <a:xfrm>
            <a:off x="8385426" y="2296064"/>
            <a:ext cx="3593451" cy="4698461"/>
            <a:chOff x="8236599" y="2296064"/>
            <a:chExt cx="3593451" cy="4698461"/>
          </a:xfrm>
        </p:grpSpPr>
        <p:sp>
          <p:nvSpPr>
            <p:cNvPr id="41" name="Rectangle 40"/>
            <p:cNvSpPr/>
            <p:nvPr/>
          </p:nvSpPr>
          <p:spPr bwMode="auto">
            <a:xfrm>
              <a:off x="8247681" y="2296064"/>
              <a:ext cx="3582369" cy="4698461"/>
            </a:xfrm>
            <a:prstGeom prst="rect">
              <a:avLst/>
            </a:prstGeom>
            <a:solidFill>
              <a:srgbClr val="713782"/>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651" y="4280140"/>
              <a:ext cx="2128218" cy="2064539"/>
            </a:xfrm>
            <a:prstGeom prst="rect">
              <a:avLst/>
            </a:prstGeom>
          </p:spPr>
        </p:pic>
        <p:sp>
          <p:nvSpPr>
            <p:cNvPr id="43" name="TextBox 42"/>
            <p:cNvSpPr txBox="1"/>
            <p:nvPr/>
          </p:nvSpPr>
          <p:spPr>
            <a:xfrm>
              <a:off x="8236599" y="2296064"/>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pPr>
              <a:r>
                <a:rPr lang="en-US" sz="1600" dirty="0">
                  <a:solidFill>
                    <a:srgbClr val="FFFFFF"/>
                  </a:solidFill>
                  <a:cs typeface="Segoe UI Light"/>
                </a:rPr>
                <a:t>Manage complexity and close</a:t>
              </a:r>
            </a:p>
            <a:p>
              <a:pPr algn="ctr" defTabSz="400233">
                <a:lnSpc>
                  <a:spcPct val="120000"/>
                </a:lnSpc>
                <a:buClr>
                  <a:srgbClr val="000000"/>
                </a:buClr>
              </a:pPr>
              <a:r>
                <a:rPr lang="en-US" sz="1600" dirty="0">
                  <a:solidFill>
                    <a:srgbClr val="FFFFFF"/>
                  </a:solidFill>
                  <a:cs typeface="Segoe UI Light"/>
                </a:rPr>
                <a:t>the loop between Dev and Ops</a:t>
              </a:r>
            </a:p>
          </p:txBody>
        </p:sp>
      </p:grpSp>
      <p:sp>
        <p:nvSpPr>
          <p:cNvPr id="44" name="Content Placeholder 2"/>
          <p:cNvSpPr txBox="1">
            <a:spLocks/>
          </p:cNvSpPr>
          <p:nvPr/>
        </p:nvSpPr>
        <p:spPr>
          <a:xfrm>
            <a:off x="345172" y="1048990"/>
            <a:ext cx="10985633" cy="11018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4">
              <a:lnSpc>
                <a:spcPct val="130000"/>
              </a:lnSpc>
              <a:spcBef>
                <a:spcPts val="600"/>
              </a:spcBef>
              <a:buClr>
                <a:srgbClr val="000000"/>
              </a:buClr>
              <a:buSzPct val="50000"/>
              <a:buFontTx/>
              <a:buNone/>
            </a:pPr>
            <a:r>
              <a:rPr lang="en-US" sz="1400" b="1" dirty="0">
                <a:solidFill>
                  <a:srgbClr val="FFFFFF"/>
                </a:solidFill>
                <a:latin typeface="Segoe UI"/>
              </a:rPr>
              <a:t>Optimized for enterprise-class development</a:t>
            </a:r>
          </a:p>
          <a:p>
            <a:pPr marL="0" indent="0" defTabSz="914374">
              <a:lnSpc>
                <a:spcPct val="130000"/>
              </a:lnSpc>
              <a:spcBef>
                <a:spcPts val="600"/>
              </a:spcBef>
              <a:buClr>
                <a:srgbClr val="000000"/>
              </a:buClr>
              <a:buSzPct val="50000"/>
              <a:buFontTx/>
              <a:buNone/>
            </a:pPr>
            <a:r>
              <a:rPr lang="en-US" sz="1400" dirty="0">
                <a:solidFill>
                  <a:srgbClr val="FFFFFF"/>
                </a:solidFill>
                <a:latin typeface="Segoe UI"/>
              </a:rPr>
              <a:t>An integrated, end-to-end solution for teams of any size with demanding quality and scale needs.</a:t>
            </a:r>
            <a:r>
              <a:rPr lang="en-US" sz="1400" spc="-20" dirty="0">
                <a:solidFill>
                  <a:srgbClr val="FFFFFF"/>
                </a:solidFill>
                <a:latin typeface="Segoe UI"/>
              </a:rPr>
              <a:t> Take advantage</a:t>
            </a:r>
            <a:br>
              <a:rPr lang="en-US" sz="1400" spc="-20" dirty="0">
                <a:solidFill>
                  <a:srgbClr val="FFFFFF"/>
                </a:solidFill>
                <a:latin typeface="Segoe UI"/>
              </a:rPr>
            </a:br>
            <a:r>
              <a:rPr lang="en-US" sz="1400" spc="-20" dirty="0">
                <a:solidFill>
                  <a:srgbClr val="FFFFFF"/>
                </a:solidFill>
                <a:latin typeface="Segoe UI"/>
              </a:rPr>
              <a:t>of comprehensive tools and services for designing, building and managing complex </a:t>
            </a:r>
            <a:r>
              <a:rPr lang="en-US" sz="1400" dirty="0">
                <a:solidFill>
                  <a:srgbClr val="FFFFFF"/>
                </a:solidFill>
                <a:latin typeface="Segoe UI"/>
              </a:rPr>
              <a:t>enterprise solutions.</a:t>
            </a:r>
            <a:endParaRPr lang="en-US" sz="1400" b="1" dirty="0">
              <a:solidFill>
                <a:srgbClr val="FFFFFF"/>
              </a:solidFill>
              <a:latin typeface="Segoe UI"/>
              <a:cs typeface="Segoe UI Semibold" panose="020B0702040204020203" pitchFamily="34" charset="0"/>
            </a:endParaRPr>
          </a:p>
        </p:txBody>
      </p:sp>
      <p:sp>
        <p:nvSpPr>
          <p:cNvPr id="53" name="Title 50"/>
          <p:cNvSpPr>
            <a:spLocks noGrp="1"/>
          </p:cNvSpPr>
          <p:nvPr>
            <p:ph type="title"/>
          </p:nvPr>
        </p:nvSpPr>
        <p:spPr>
          <a:xfrm>
            <a:off x="274639" y="295274"/>
            <a:ext cx="11889564" cy="917575"/>
          </a:xfrm>
        </p:spPr>
        <p:txBody>
          <a:bodyPr/>
          <a:lstStyle/>
          <a:p>
            <a:r>
              <a:rPr lang="en-US" dirty="0">
                <a:solidFill>
                  <a:schemeClr val="bg1"/>
                </a:solidFill>
              </a:rPr>
              <a:t>Visual Studio Enterprise – the tool for DevOps</a:t>
            </a:r>
            <a:endParaRPr lang="de-DE" dirty="0">
              <a:solidFill>
                <a:schemeClr val="bg1"/>
              </a:solidFill>
            </a:endParaRPr>
          </a:p>
        </p:txBody>
      </p:sp>
    </p:spTree>
    <p:extLst>
      <p:ext uri="{BB962C8B-B14F-4D97-AF65-F5344CB8AC3E}">
        <p14:creationId xmlns:p14="http://schemas.microsoft.com/office/powerpoint/2010/main" val="212061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grpSp>
        <p:nvGrpSpPr>
          <p:cNvPr id="34" name="Group 33"/>
          <p:cNvGrpSpPr/>
          <p:nvPr/>
        </p:nvGrpSpPr>
        <p:grpSpPr>
          <a:xfrm>
            <a:off x="322331" y="3363153"/>
            <a:ext cx="11735561" cy="1462721"/>
            <a:chOff x="322331" y="3363153"/>
            <a:chExt cx="11735561" cy="1462721"/>
          </a:xfrm>
        </p:grpSpPr>
        <p:sp>
          <p:nvSpPr>
            <p:cNvPr id="54" name="Oval 53"/>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Oval 51"/>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7" name="Group 36"/>
            <p:cNvGrpSpPr/>
            <p:nvPr/>
          </p:nvGrpSpPr>
          <p:grpSpPr>
            <a:xfrm>
              <a:off x="322331" y="3372202"/>
              <a:ext cx="5213289" cy="1440000"/>
              <a:chOff x="322331" y="3372202"/>
              <a:chExt cx="5213289" cy="1440000"/>
            </a:xfrm>
          </p:grpSpPr>
          <p:sp>
            <p:nvSpPr>
              <p:cNvPr id="50" name="Oval 49"/>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TextBox 50"/>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48" name="Oval 47"/>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9" name="Group 38"/>
            <p:cNvGrpSpPr/>
            <p:nvPr/>
          </p:nvGrpSpPr>
          <p:grpSpPr>
            <a:xfrm>
              <a:off x="2142669" y="3372180"/>
              <a:ext cx="6744187" cy="1453694"/>
              <a:chOff x="2142669" y="3372180"/>
              <a:chExt cx="6744187" cy="1453694"/>
            </a:xfrm>
          </p:grpSpPr>
          <p:sp>
            <p:nvSpPr>
              <p:cNvPr id="46" name="Oval 45"/>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TextBox 46"/>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40" name="Group 39"/>
            <p:cNvGrpSpPr/>
            <p:nvPr/>
          </p:nvGrpSpPr>
          <p:grpSpPr>
            <a:xfrm>
              <a:off x="3963007" y="3372180"/>
              <a:ext cx="6482711" cy="1440000"/>
              <a:chOff x="3963007" y="3372180"/>
              <a:chExt cx="6482711" cy="1440000"/>
            </a:xfrm>
          </p:grpSpPr>
          <p:sp>
            <p:nvSpPr>
              <p:cNvPr id="44" name="Oval 43"/>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TextBox 44"/>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41" name="Group 40"/>
            <p:cNvGrpSpPr/>
            <p:nvPr/>
          </p:nvGrpSpPr>
          <p:grpSpPr>
            <a:xfrm>
              <a:off x="5656635" y="3372180"/>
              <a:ext cx="6401257" cy="1440000"/>
              <a:chOff x="5656635" y="3372180"/>
              <a:chExt cx="6401257" cy="1440000"/>
            </a:xfrm>
          </p:grpSpPr>
          <p:sp>
            <p:nvSpPr>
              <p:cNvPr id="42" name="Oval 41"/>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TextBox 42"/>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61" name="TextBox 60"/>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62" name="TextBox 61"/>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63" name="TextBox 62"/>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5916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cxnSp>
        <p:nvCxnSpPr>
          <p:cNvPr id="6" name="Straight Connector 5"/>
          <p:cNvCxnSpPr/>
          <p:nvPr/>
        </p:nvCxnSpPr>
        <p:spPr>
          <a:xfrm flipV="1">
            <a:off x="1153218" y="2725761"/>
            <a:ext cx="0" cy="903987"/>
          </a:xfrm>
          <a:prstGeom prst="line">
            <a:avLst/>
          </a:prstGeom>
          <a:noFill/>
          <a:ln w="6350" cap="flat" cmpd="sng" algn="ctr">
            <a:solidFill>
              <a:schemeClr val="tx1"/>
            </a:solidFill>
            <a:prstDash val="solid"/>
            <a:miter lim="800000"/>
          </a:ln>
          <a:effectLst/>
        </p:spPr>
      </p:cxnSp>
      <p:cxnSp>
        <p:nvCxnSpPr>
          <p:cNvPr id="7" name="Straight Connector 6"/>
          <p:cNvCxnSpPr/>
          <p:nvPr/>
        </p:nvCxnSpPr>
        <p:spPr>
          <a:xfrm>
            <a:off x="361913" y="2725761"/>
            <a:ext cx="1728313" cy="0"/>
          </a:xfrm>
          <a:prstGeom prst="line">
            <a:avLst/>
          </a:prstGeom>
          <a:noFill/>
          <a:ln w="6350" cap="flat" cmpd="sng" algn="ctr">
            <a:solidFill>
              <a:schemeClr val="tx1"/>
            </a:solidFill>
            <a:prstDash val="solid"/>
            <a:miter lim="800000"/>
          </a:ln>
          <a:effectLst/>
        </p:spPr>
      </p:cxnSp>
      <p:sp>
        <p:nvSpPr>
          <p:cNvPr id="8" name="Rectangle 7"/>
          <p:cNvSpPr/>
          <p:nvPr/>
        </p:nvSpPr>
        <p:spPr>
          <a:xfrm flipH="1">
            <a:off x="361913" y="1409851"/>
            <a:ext cx="2253455" cy="152349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BADB0A"/>
                </a:solidFill>
                <a:effectLst/>
                <a:uLnTx/>
                <a:uFillTx/>
                <a:cs typeface="Arial" pitchFamily="34" charset="0"/>
              </a:rPr>
              <a:t>PLAN</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Source Control</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a:t>
            </a: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 Feedback</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Kanban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Bug Tracking</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9" name="Rectangle 8"/>
          <p:cNvSpPr/>
          <p:nvPr/>
        </p:nvSpPr>
        <p:spPr>
          <a:xfrm flipH="1">
            <a:off x="2124702" y="5735186"/>
            <a:ext cx="2253455" cy="33239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cxnSp>
        <p:nvCxnSpPr>
          <p:cNvPr id="11" name="Straight Connector 10"/>
          <p:cNvCxnSpPr/>
          <p:nvPr/>
        </p:nvCxnSpPr>
        <p:spPr>
          <a:xfrm flipV="1">
            <a:off x="4743490" y="3046957"/>
            <a:ext cx="0" cy="903987"/>
          </a:xfrm>
          <a:prstGeom prst="line">
            <a:avLst/>
          </a:prstGeom>
          <a:noFill/>
          <a:ln w="6350" cap="flat" cmpd="sng" algn="ctr">
            <a:solidFill>
              <a:schemeClr val="tx1"/>
            </a:solidFill>
            <a:prstDash val="solid"/>
            <a:miter lim="800000"/>
          </a:ln>
          <a:effectLst/>
        </p:spPr>
      </p:cxnSp>
      <p:cxnSp>
        <p:nvCxnSpPr>
          <p:cNvPr id="12" name="Straight Connector 11"/>
          <p:cNvCxnSpPr/>
          <p:nvPr/>
        </p:nvCxnSpPr>
        <p:spPr>
          <a:xfrm>
            <a:off x="3952185" y="3046957"/>
            <a:ext cx="1983517" cy="0"/>
          </a:xfrm>
          <a:prstGeom prst="line">
            <a:avLst/>
          </a:prstGeom>
          <a:noFill/>
          <a:ln w="6350" cap="flat" cmpd="sng" algn="ctr">
            <a:solidFill>
              <a:schemeClr val="tx1"/>
            </a:solidFill>
            <a:prstDash val="solid"/>
            <a:miter lim="800000"/>
          </a:ln>
          <a:effectLst/>
        </p:spPr>
      </p:cxnSp>
      <p:sp>
        <p:nvSpPr>
          <p:cNvPr id="13" name="Rectangle 12"/>
          <p:cNvSpPr/>
          <p:nvPr/>
        </p:nvSpPr>
        <p:spPr>
          <a:xfrm flipH="1">
            <a:off x="3875233" y="1314390"/>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TEST</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defTabSz="914400">
              <a:lnSpc>
                <a:spcPct val="130000"/>
              </a:lnSpc>
              <a:defRPr/>
            </a:pPr>
            <a:r>
              <a:rPr lang="en-US" sz="1200" kern="0" spc="-70" dirty="0">
                <a:solidFill>
                  <a:srgbClr val="FFFFFF"/>
                </a:solidFill>
                <a:ea typeface="Calibri" panose="020F0502020204030204" pitchFamily="34" charset="0"/>
                <a:cs typeface="Arial" panose="020B0604020202020204" pitchFamily="34" charset="0"/>
              </a:rPr>
              <a:t>Application Performance  Management</a:t>
            </a: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b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p:txBody>
      </p:sp>
      <p:cxnSp>
        <p:nvCxnSpPr>
          <p:cNvPr id="15" name="Straight Connector 14"/>
          <p:cNvCxnSpPr/>
          <p:nvPr/>
        </p:nvCxnSpPr>
        <p:spPr>
          <a:xfrm>
            <a:off x="6523291" y="4275818"/>
            <a:ext cx="0" cy="903987"/>
          </a:xfrm>
          <a:prstGeom prst="line">
            <a:avLst/>
          </a:prstGeom>
          <a:noFill/>
          <a:ln w="6350" cap="flat" cmpd="sng" algn="ctr">
            <a:solidFill>
              <a:schemeClr val="tx1"/>
            </a:solidFill>
            <a:prstDash val="solid"/>
            <a:miter lim="800000"/>
          </a:ln>
          <a:effectLst/>
        </p:spPr>
      </p:cxnSp>
      <p:cxnSp>
        <p:nvCxnSpPr>
          <p:cNvPr id="16" name="Straight Connector 15"/>
          <p:cNvCxnSpPr/>
          <p:nvPr/>
        </p:nvCxnSpPr>
        <p:spPr>
          <a:xfrm flipV="1">
            <a:off x="5731986" y="5179805"/>
            <a:ext cx="1983517" cy="0"/>
          </a:xfrm>
          <a:prstGeom prst="line">
            <a:avLst/>
          </a:prstGeom>
          <a:noFill/>
          <a:ln w="6350" cap="flat" cmpd="sng" algn="ctr">
            <a:solidFill>
              <a:schemeClr val="tx1"/>
            </a:solidFill>
            <a:prstDash val="solid"/>
            <a:miter lim="800000"/>
          </a:ln>
          <a:effectLst/>
        </p:spPr>
      </p:cxnSp>
      <p:cxnSp>
        <p:nvCxnSpPr>
          <p:cNvPr id="19" name="Straight Connector 18"/>
          <p:cNvCxnSpPr/>
          <p:nvPr/>
        </p:nvCxnSpPr>
        <p:spPr>
          <a:xfrm flipV="1">
            <a:off x="8098083" y="3017927"/>
            <a:ext cx="0" cy="903987"/>
          </a:xfrm>
          <a:prstGeom prst="line">
            <a:avLst/>
          </a:prstGeom>
          <a:noFill/>
          <a:ln w="6350" cap="flat" cmpd="sng" algn="ctr">
            <a:solidFill>
              <a:schemeClr val="tx1"/>
            </a:solidFill>
            <a:prstDash val="solid"/>
            <a:miter lim="800000"/>
          </a:ln>
          <a:effectLst/>
        </p:spPr>
      </p:cxnSp>
      <p:cxnSp>
        <p:nvCxnSpPr>
          <p:cNvPr id="20" name="Straight Connector 19"/>
          <p:cNvCxnSpPr/>
          <p:nvPr/>
        </p:nvCxnSpPr>
        <p:spPr>
          <a:xfrm>
            <a:off x="7283628" y="3017927"/>
            <a:ext cx="1983517" cy="0"/>
          </a:xfrm>
          <a:prstGeom prst="line">
            <a:avLst/>
          </a:prstGeom>
          <a:noFill/>
          <a:ln w="6350" cap="flat" cmpd="sng" algn="ctr">
            <a:solidFill>
              <a:schemeClr val="tx1"/>
            </a:solidFill>
            <a:prstDash val="solid"/>
            <a:miter lim="800000"/>
          </a:ln>
          <a:effectLst/>
        </p:spPr>
      </p:cxnSp>
      <p:cxnSp>
        <p:nvCxnSpPr>
          <p:cNvPr id="23" name="Straight Connector 22"/>
          <p:cNvCxnSpPr/>
          <p:nvPr/>
        </p:nvCxnSpPr>
        <p:spPr>
          <a:xfrm>
            <a:off x="9722306" y="4171676"/>
            <a:ext cx="0" cy="903987"/>
          </a:xfrm>
          <a:prstGeom prst="line">
            <a:avLst/>
          </a:prstGeom>
          <a:noFill/>
          <a:ln w="6350" cap="flat" cmpd="sng" algn="ctr">
            <a:solidFill>
              <a:schemeClr val="tx1"/>
            </a:solidFill>
            <a:prstDash val="solid"/>
            <a:miter lim="800000"/>
          </a:ln>
          <a:effectLst/>
        </p:spPr>
      </p:cxnSp>
      <p:cxnSp>
        <p:nvCxnSpPr>
          <p:cNvPr id="24" name="Straight Connector 23"/>
          <p:cNvCxnSpPr/>
          <p:nvPr/>
        </p:nvCxnSpPr>
        <p:spPr>
          <a:xfrm>
            <a:off x="8931001" y="5075663"/>
            <a:ext cx="2499111" cy="0"/>
          </a:xfrm>
          <a:prstGeom prst="line">
            <a:avLst/>
          </a:prstGeom>
          <a:noFill/>
          <a:ln w="6350" cap="flat" cmpd="sng" algn="ctr">
            <a:solidFill>
              <a:schemeClr val="tx1"/>
            </a:solidFill>
            <a:prstDash val="solid"/>
            <a:miter lim="800000"/>
          </a:ln>
          <a:effectLst/>
        </p:spPr>
      </p:cxnSp>
      <p:cxnSp>
        <p:nvCxnSpPr>
          <p:cNvPr id="27" name="Straight Connector 26"/>
          <p:cNvCxnSpPr/>
          <p:nvPr/>
        </p:nvCxnSpPr>
        <p:spPr>
          <a:xfrm flipV="1">
            <a:off x="11320923" y="2682219"/>
            <a:ext cx="0" cy="903987"/>
          </a:xfrm>
          <a:prstGeom prst="line">
            <a:avLst/>
          </a:prstGeom>
          <a:noFill/>
          <a:ln w="6350" cap="flat" cmpd="sng" algn="ctr">
            <a:solidFill>
              <a:schemeClr val="tx1"/>
            </a:solidFill>
            <a:prstDash val="solid"/>
            <a:miter lim="800000"/>
          </a:ln>
          <a:effectLst/>
        </p:spPr>
      </p:cxnSp>
      <p:sp>
        <p:nvSpPr>
          <p:cNvPr id="28" name="Rectangle 27"/>
          <p:cNvSpPr/>
          <p:nvPr/>
        </p:nvSpPr>
        <p:spPr>
          <a:xfrm flipH="1">
            <a:off x="9861216" y="884564"/>
            <a:ext cx="2629639" cy="180972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LEARN</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7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p:txBody>
      </p:sp>
      <p:cxnSp>
        <p:nvCxnSpPr>
          <p:cNvPr id="29" name="Straight Connector 28"/>
          <p:cNvCxnSpPr/>
          <p:nvPr/>
        </p:nvCxnSpPr>
        <p:spPr>
          <a:xfrm>
            <a:off x="9884366" y="2679060"/>
            <a:ext cx="2402431" cy="0"/>
          </a:xfrm>
          <a:prstGeom prst="line">
            <a:avLst/>
          </a:prstGeom>
          <a:noFill/>
          <a:ln w="6350" cap="flat" cmpd="sng" algn="ctr">
            <a:solidFill>
              <a:schemeClr val="tx1"/>
            </a:solidFill>
            <a:prstDash val="solid"/>
            <a:miter lim="800000"/>
          </a:ln>
          <a:effectLst/>
        </p:spPr>
      </p:cxnSp>
      <p:cxnSp>
        <p:nvCxnSpPr>
          <p:cNvPr id="31" name="Straight Connector 30"/>
          <p:cNvCxnSpPr/>
          <p:nvPr/>
        </p:nvCxnSpPr>
        <p:spPr>
          <a:xfrm>
            <a:off x="2961237" y="4486604"/>
            <a:ext cx="0" cy="903987"/>
          </a:xfrm>
          <a:prstGeom prst="line">
            <a:avLst/>
          </a:prstGeom>
          <a:noFill/>
          <a:ln w="6350" cap="flat" cmpd="sng" algn="ctr">
            <a:solidFill>
              <a:schemeClr val="tx1"/>
            </a:solidFill>
            <a:prstDash val="solid"/>
            <a:miter lim="800000"/>
          </a:ln>
          <a:effectLst/>
        </p:spPr>
      </p:cxnSp>
      <p:cxnSp>
        <p:nvCxnSpPr>
          <p:cNvPr id="32" name="Straight Connector 31"/>
          <p:cNvCxnSpPr/>
          <p:nvPr/>
        </p:nvCxnSpPr>
        <p:spPr>
          <a:xfrm>
            <a:off x="2169932" y="5390591"/>
            <a:ext cx="1684304" cy="0"/>
          </a:xfrm>
          <a:prstGeom prst="line">
            <a:avLst/>
          </a:prstGeom>
          <a:noFill/>
          <a:ln w="6350" cap="flat" cmpd="sng" algn="ctr">
            <a:solidFill>
              <a:schemeClr val="tx1"/>
            </a:solidFill>
            <a:prstDash val="solid"/>
            <a:miter lim="800000"/>
          </a:ln>
          <a:effectLst/>
        </p:spPr>
      </p:cxnSp>
      <p:sp>
        <p:nvSpPr>
          <p:cNvPr id="33" name="Rectangle 32"/>
          <p:cNvSpPr/>
          <p:nvPr/>
        </p:nvSpPr>
        <p:spPr>
          <a:xfrm flipH="1">
            <a:off x="2169932" y="5119338"/>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APP</a:t>
            </a:r>
            <a:endParaRPr kumimoji="0" lang="en-US" sz="1200" b="0" i="0" u="none" strike="noStrike" kern="0" cap="none" spc="0" normalizeH="0" baseline="0" noProof="0" dirty="0">
              <a:ln>
                <a:noFill/>
              </a:ln>
              <a:solidFill>
                <a:srgbClr val="0093E2"/>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Code Review</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Technical Debt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p:txBody>
      </p:sp>
      <p:sp>
        <p:nvSpPr>
          <p:cNvPr id="56" name="Rectangle 55"/>
          <p:cNvSpPr/>
          <p:nvPr/>
        </p:nvSpPr>
        <p:spPr>
          <a:xfrm flipH="1">
            <a:off x="5731986" y="5206504"/>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iNFRA</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Automated </a:t>
            </a:r>
            <a:r>
              <a:rPr lang="en-US" sz="1200" kern="0" dirty="0" err="1">
                <a:solidFill>
                  <a:srgbClr val="FFFFFF"/>
                </a:solidFill>
                <a:ea typeface="Calibri" panose="020F0502020204030204" pitchFamily="34" charset="0"/>
                <a:cs typeface="Arial" panose="020B0604020202020204" pitchFamily="34" charset="0"/>
              </a:rPr>
              <a:t>Enviornment</a:t>
            </a:r>
            <a:r>
              <a:rPr lang="en-US" sz="1200" kern="0" dirty="0">
                <a:solidFill>
                  <a:srgbClr val="FFFFFF"/>
                </a:solidFill>
                <a:ea typeface="Calibri" panose="020F0502020204030204" pitchFamily="34" charset="0"/>
                <a:cs typeface="Arial" panose="020B0604020202020204" pitchFamily="34" charset="0"/>
              </a:rPr>
              <a:t> De Provision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Self Service </a:t>
            </a:r>
            <a:r>
              <a:rPr lang="en-US" sz="1200" kern="0" dirty="0" err="1">
                <a:solidFill>
                  <a:srgbClr val="FFFFFF"/>
                </a:solidFill>
                <a:ea typeface="Calibri" panose="020F0502020204030204" pitchFamily="34" charset="0"/>
                <a:cs typeface="Arial" panose="020B0604020202020204" pitchFamily="34" charset="0"/>
              </a:rPr>
              <a:t>Enviornment</a:t>
            </a:r>
            <a:endParaRPr lang="en-US" sz="1200" kern="0" dirty="0">
              <a:solidFill>
                <a:srgbClr val="FFFFFF"/>
              </a:solidFill>
              <a:ea typeface="Calibri" panose="020F0502020204030204" pitchFamily="34" charset="0"/>
              <a:cs typeface="Arial" panose="020B0604020202020204" pitchFamily="34" charset="0"/>
            </a:endParaRPr>
          </a:p>
          <a:p>
            <a:pPr lvl="0" defTabSz="914400">
              <a:lnSpc>
                <a:spcPct val="130000"/>
              </a:lnSpc>
              <a:defRPr/>
            </a:pPr>
            <a:r>
              <a:rPr lang="en-US" sz="1200" kern="0" dirty="0" err="1">
                <a:solidFill>
                  <a:srgbClr val="FFFFFF"/>
                </a:solidFill>
                <a:ea typeface="Calibri" panose="020F0502020204030204" pitchFamily="34" charset="0"/>
                <a:cs typeface="Arial" panose="020B0604020202020204" pitchFamily="34" charset="0"/>
              </a:rPr>
              <a:t>Auotmated</a:t>
            </a:r>
            <a:r>
              <a:rPr lang="en-US" sz="1200" kern="0" dirty="0">
                <a:solidFill>
                  <a:srgbClr val="FFFFFF"/>
                </a:solidFill>
                <a:ea typeface="Calibri" panose="020F0502020204030204" pitchFamily="34" charset="0"/>
                <a:cs typeface="Arial" panose="020B0604020202020204" pitchFamily="34" charset="0"/>
              </a:rPr>
              <a:t> Recovery</a:t>
            </a:r>
          </a:p>
        </p:txBody>
      </p:sp>
      <p:sp>
        <p:nvSpPr>
          <p:cNvPr id="57" name="Rectangle 56"/>
          <p:cNvSpPr/>
          <p:nvPr/>
        </p:nvSpPr>
        <p:spPr>
          <a:xfrm flipH="1">
            <a:off x="7275146" y="1765419"/>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1000" b="1" kern="0" spc="200" dirty="0">
                <a:solidFill>
                  <a:srgbClr val="BADB0A"/>
                </a:solidFill>
                <a:cs typeface="Arial" pitchFamily="34" charset="0"/>
              </a:rPr>
              <a:t>APPROVE</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Measurement</a:t>
            </a:r>
          </a:p>
        </p:txBody>
      </p:sp>
      <p:sp>
        <p:nvSpPr>
          <p:cNvPr id="58" name="Rectangle 57"/>
          <p:cNvSpPr/>
          <p:nvPr/>
        </p:nvSpPr>
        <p:spPr>
          <a:xfrm flipH="1">
            <a:off x="8931001" y="5106816"/>
            <a:ext cx="3074355" cy="248375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MONITOR</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Testing in Production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Usage Monitoring</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User Telemetry</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grpSp>
        <p:nvGrpSpPr>
          <p:cNvPr id="59" name="Group 58"/>
          <p:cNvGrpSpPr/>
          <p:nvPr/>
        </p:nvGrpSpPr>
        <p:grpSpPr>
          <a:xfrm>
            <a:off x="322331" y="3363153"/>
            <a:ext cx="11735561" cy="1462721"/>
            <a:chOff x="322331" y="3363153"/>
            <a:chExt cx="11735561" cy="1462721"/>
          </a:xfrm>
        </p:grpSpPr>
        <p:sp>
          <p:nvSpPr>
            <p:cNvPr id="60" name="Oval 59"/>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Oval 60"/>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2" name="Group 61"/>
            <p:cNvGrpSpPr/>
            <p:nvPr/>
          </p:nvGrpSpPr>
          <p:grpSpPr>
            <a:xfrm>
              <a:off x="322331" y="3372202"/>
              <a:ext cx="5213289" cy="1440000"/>
              <a:chOff x="322331" y="3372202"/>
              <a:chExt cx="5213289" cy="1440000"/>
            </a:xfrm>
          </p:grpSpPr>
          <p:sp>
            <p:nvSpPr>
              <p:cNvPr id="73" name="Oval 72"/>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TextBox 73"/>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63" name="Oval 62"/>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p:cNvGrpSpPr/>
            <p:nvPr/>
          </p:nvGrpSpPr>
          <p:grpSpPr>
            <a:xfrm>
              <a:off x="2142669" y="3372180"/>
              <a:ext cx="6744187" cy="1453694"/>
              <a:chOff x="2142669" y="3372180"/>
              <a:chExt cx="6744187" cy="1453694"/>
            </a:xfrm>
          </p:grpSpPr>
          <p:sp>
            <p:nvSpPr>
              <p:cNvPr id="71" name="Oval 70"/>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TextBox 71"/>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65" name="Group 64"/>
            <p:cNvGrpSpPr/>
            <p:nvPr/>
          </p:nvGrpSpPr>
          <p:grpSpPr>
            <a:xfrm>
              <a:off x="3963007" y="3372180"/>
              <a:ext cx="6482711" cy="1440000"/>
              <a:chOff x="3963007" y="3372180"/>
              <a:chExt cx="6482711" cy="1440000"/>
            </a:xfrm>
          </p:grpSpPr>
          <p:sp>
            <p:nvSpPr>
              <p:cNvPr id="69" name="Oval 68"/>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TextBox 69"/>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66" name="Group 65"/>
            <p:cNvGrpSpPr/>
            <p:nvPr/>
          </p:nvGrpSpPr>
          <p:grpSpPr>
            <a:xfrm>
              <a:off x="5656635" y="3372180"/>
              <a:ext cx="6401257" cy="1440000"/>
              <a:chOff x="5656635" y="3372180"/>
              <a:chExt cx="6401257" cy="1440000"/>
            </a:xfrm>
          </p:grpSpPr>
          <p:sp>
            <p:nvSpPr>
              <p:cNvPr id="67" name="Oval 66"/>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TextBox 67"/>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75" name="TextBox 74"/>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76" name="TextBox 75"/>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77" name="TextBox 76"/>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4754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31084FF4-C6C7-469E-B11D-A1779D6278C6}" vid="{548CB2A8-500E-4ADC-8902-CF6831EAADC0}"/>
    </a:ext>
  </a:extLst>
</a:theme>
</file>

<file path=ppt/theme/theme10.xml><?xml version="1.0" encoding="utf-8"?>
<a:theme xmlns:a="http://schemas.openxmlformats.org/drawingml/2006/main" name="3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11.xml><?xml version="1.0" encoding="utf-8"?>
<a:theme xmlns:a="http://schemas.openxmlformats.org/drawingml/2006/main" name="2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lication Insights Breakout.potx" id="{5530F390-6BC9-4B43-8F60-B3BFA254DE95}" vid="{730D6BC3-D482-4D21-8BAC-E1627936C235}"/>
    </a:ext>
  </a:extLst>
</a:theme>
</file>

<file path=ppt/theme/theme1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3.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751B351F-61D3-47CA-8C68-BB3586B7C480}"/>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6.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4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Visual Studio Enterprise">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MSVID_White_16x9_2012-08-18">
  <a:themeElements>
    <a:clrScheme name="Custom 16">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39A6"/>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368FD29E5FFA49805C66C8261AA928" ma:contentTypeVersion="5" ma:contentTypeDescription="Create a new document." ma:contentTypeScope="" ma:versionID="70fcd3286c5a81801ac200db3dfcee88">
  <xsd:schema xmlns:xsd="http://www.w3.org/2001/XMLSchema" xmlns:xs="http://www.w3.org/2001/XMLSchema" xmlns:p="http://schemas.microsoft.com/office/2006/metadata/properties" xmlns:ns1="http://schemas.microsoft.com/sharepoint/v3" xmlns:ns3="f9daf949-4c21-42d7-abd9-58188759ed59" targetNamespace="http://schemas.microsoft.com/office/2006/metadata/properties" ma:root="true" ma:fieldsID="156fcb63ed65d3a44b23ea46e6228f4f" ns1:_="" ns3:_="">
    <xsd:import namespace="http://schemas.microsoft.com/sharepoint/v3"/>
    <xsd:import namespace="f9daf949-4c21-42d7-abd9-58188759ed59"/>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daf949-4c21-42d7-abd9-58188759ed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9daf949-4c21-42d7-abd9-58188759ed59"/>
    <ds:schemaRef ds:uri="http://www.w3.org/XML/1998/namespace"/>
    <ds:schemaRef ds:uri="http://purl.org/dc/dcmitype/"/>
  </ds:schemaRefs>
</ds:datastoreItem>
</file>

<file path=customXml/itemProps2.xml><?xml version="1.0" encoding="utf-8"?>
<ds:datastoreItem xmlns:ds="http://schemas.openxmlformats.org/officeDocument/2006/customXml" ds:itemID="{0B1FCD0F-3337-4570-88BF-1BBF333FB1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daf949-4c21-42d7-abd9-58188759ed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S4_Q1_FY16_Light_Template</Template>
  <TotalTime>5043</TotalTime>
  <Words>1966</Words>
  <Application>Microsoft Office PowerPoint</Application>
  <PresentationFormat>Custom</PresentationFormat>
  <Paragraphs>315</Paragraphs>
  <Slides>17</Slides>
  <Notes>14</Notes>
  <HiddenSlides>0</HiddenSlides>
  <MMClips>0</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17</vt:i4>
      </vt:variant>
    </vt:vector>
  </HeadingPairs>
  <TitlesOfParts>
    <vt:vector size="44" baseType="lpstr">
      <vt:lpstr>ＭＳ Ｐゴシック</vt:lpstr>
      <vt:lpstr>ＭＳ Ｐゴシック</vt:lpstr>
      <vt:lpstr>Arial</vt:lpstr>
      <vt:lpstr>Avenir LT Pro 45 Book</vt:lpstr>
      <vt:lpstr>Calibri</vt:lpstr>
      <vt:lpstr>Cambria</vt:lpstr>
      <vt:lpstr>Consolas</vt:lpstr>
      <vt:lpstr>ＭＳ 明朝</vt:lpstr>
      <vt:lpstr>Segoe Pro</vt:lpstr>
      <vt:lpstr>Segoe UI</vt:lpstr>
      <vt:lpstr>Segoe UI Light</vt:lpstr>
      <vt:lpstr>Segoe UI Semibold</vt:lpstr>
      <vt:lpstr>Segoe UI Semilight</vt:lpstr>
      <vt:lpstr>Times New Roman</vt:lpstr>
      <vt:lpstr>Wingdings</vt:lpstr>
      <vt:lpstr>5-30664_S4_Q1_FY16_Light_Template</vt:lpstr>
      <vt:lpstr>1_5-30664_S4_Q1_FY16_Light_Template</vt:lpstr>
      <vt:lpstr>2_5-30664_S4_Q1_FY16_Light_Template</vt:lpstr>
      <vt:lpstr>2_MSVID_White_16x9_2012-08-18</vt:lpstr>
      <vt:lpstr>1_5-30712_S4_Q3_FY16_Dark_Template</vt:lpstr>
      <vt:lpstr>3_MSVID_White_16x9_2012-08-18</vt:lpstr>
      <vt:lpstr>4_MSVID_White_16x9_2012-08-18</vt:lpstr>
      <vt:lpstr>Visual Studio Enterprise</vt:lpstr>
      <vt:lpstr>MSVID_White_16x9_2012-08-18</vt:lpstr>
      <vt:lpstr>3_5-30664_S4_Q1_FY16_Light_Template</vt:lpstr>
      <vt:lpstr>2_5-30721_Build_2016_Template_Dark</vt:lpstr>
      <vt:lpstr>5-30629_Build_Template_WHITE</vt:lpstr>
      <vt:lpstr>10 steps to DevOps Part 10: Monitor and Analyze   </vt:lpstr>
      <vt:lpstr>Every app  Every Developer  Every Platform</vt:lpstr>
      <vt:lpstr>Software delivery challenges</vt:lpstr>
      <vt:lpstr>How Microsoft can help</vt:lpstr>
      <vt:lpstr>DevOps: the three components</vt:lpstr>
      <vt:lpstr>DevOps</vt:lpstr>
      <vt:lpstr>Visual Studio Enterprise – the tool for DevOps</vt:lpstr>
      <vt:lpstr>PowerPoint Presentation</vt:lpstr>
      <vt:lpstr>PowerPoint Presentation</vt:lpstr>
      <vt:lpstr>Dev Ops Skill Katas</vt:lpstr>
      <vt:lpstr>Answer questions like …</vt:lpstr>
      <vt:lpstr>Application Insights</vt:lpstr>
      <vt:lpstr>What is Application Insights?</vt:lpstr>
      <vt:lpstr>Sources of Telemetry</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a DevOps Culture with Visual Studio Enterprise</dc:title>
  <dc:subject>S4 Solutions Specialist Summit</dc:subject>
  <dc:creator>Shows</dc:creator>
  <cp:keywords>S4 Solutions Specialist Summit</cp:keywords>
  <dc:description>Template: Mitchell Derrey, Silver Fox Productions
Formatting: 
Audience Type:</dc:description>
  <cp:lastModifiedBy>James Tramel</cp:lastModifiedBy>
  <cp:revision>95</cp:revision>
  <dcterms:created xsi:type="dcterms:W3CDTF">2015-07-26T21:41:15Z</dcterms:created>
  <dcterms:modified xsi:type="dcterms:W3CDTF">2016-12-19T02:01:16Z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183;#Hyatt Regency Bellevue|2e1bad98-48c3-407f-8203-258b1eb26eb9</vt:lpwstr>
  </property>
  <property fmtid="{D5CDD505-2E9C-101B-9397-08002B2CF9AE}" pid="6" name="Track">
    <vt:lpwstr/>
  </property>
  <property fmtid="{D5CDD505-2E9C-101B-9397-08002B2CF9AE}" pid="7" name="Event Location">
    <vt:lpwstr>30;#Bellevue|123dcbfb-36f6-4493-90d9-6b60fd95daf2</vt:lpwstr>
  </property>
  <property fmtid="{D5CDD505-2E9C-101B-9397-08002B2CF9AE}" pid="8" name="Campaign">
    <vt:lpwstr/>
  </property>
  <property fmtid="{D5CDD505-2E9C-101B-9397-08002B2CF9AE}" pid="9" name="IsMyDocuments">
    <vt:bool>true</vt:bool>
  </property>
  <property fmtid="{D5CDD505-2E9C-101B-9397-08002B2CF9AE}" pid="10" name="Audience1">
    <vt:lpwstr/>
  </property>
  <property fmtid="{D5CDD505-2E9C-101B-9397-08002B2CF9AE}" pid="11" name="Event Name">
    <vt:lpwstr>182;#Solution Specialist Sales Summit|66567d53-d3fe-4f1b-8582-d9689d0afd92</vt:lpwstr>
  </property>
  <property fmtid="{D5CDD505-2E9C-101B-9397-08002B2CF9AE}" pid="12" name="ContentTypeId">
    <vt:lpwstr>0x010100E7368FD29E5FFA49805C66C8261AA928</vt:lpwstr>
  </property>
  <property fmtid="{D5CDD505-2E9C-101B-9397-08002B2CF9AE}" pid="13" name="TaxKeyword">
    <vt:lpwstr>167;#S4 Solutions Specialist Summit|d9b60951-340d-42d0-8bd2-e03149d04f07</vt:lpwstr>
  </property>
  <property fmtid="{D5CDD505-2E9C-101B-9397-08002B2CF9AE}" pid="14" name="TaxCatchAll">
    <vt:lpwstr>167;#S4 Solutions Specialist Summit</vt:lpwstr>
  </property>
  <property fmtid="{D5CDD505-2E9C-101B-9397-08002B2CF9AE}" pid="15" name="TaxKeywordTaxHTField">
    <vt:lpwstr>S4 Solutions Specialist Summit|d9b60951-340d-42d0-8bd2-e03149d04f07</vt:lpwstr>
  </property>
</Properties>
</file>